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1" r:id="rId1"/>
  </p:sldMasterIdLst>
  <p:notesMasterIdLst>
    <p:notesMasterId r:id="rId15"/>
  </p:notesMasterIdLst>
  <p:sldIdLst>
    <p:sldId id="256" r:id="rId2"/>
    <p:sldId id="262" r:id="rId3"/>
    <p:sldId id="257" r:id="rId4"/>
    <p:sldId id="272" r:id="rId5"/>
    <p:sldId id="263" r:id="rId6"/>
    <p:sldId id="268" r:id="rId7"/>
    <p:sldId id="267" r:id="rId8"/>
    <p:sldId id="270" r:id="rId9"/>
    <p:sldId id="269" r:id="rId10"/>
    <p:sldId id="266" r:id="rId11"/>
    <p:sldId id="273" r:id="rId12"/>
    <p:sldId id="261" r:id="rId13"/>
    <p:sldId id="271" r:id="rId14"/>
  </p:sldIdLst>
  <p:sldSz cx="12192000" cy="6858000"/>
  <p:notesSz cx="6858000" cy="9144000"/>
  <p:embeddedFontLst>
    <p:embeddedFont>
      <p:font typeface="Microsoft YaHei" panose="020B0503020204020204" pitchFamily="34" charset="-122"/>
      <p:regular r:id="rId16"/>
      <p:bold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MiSans" pitchFamily="2" charset="-122"/>
      <p:regular r:id="rId20"/>
      <p:bold r:id="rId21"/>
    </p:embeddedFont>
    <p:embeddedFont>
      <p:font typeface="MiSans Demibold" pitchFamily="2" charset="-122"/>
      <p:regular r:id="rId22"/>
      <p:bold r:id="rId23"/>
    </p:embeddedFont>
    <p:embeddedFont>
      <p:font typeface="MiSans Normal" pitchFamily="2" charset="-122"/>
      <p:regular r:id="rId24"/>
    </p:embeddedFont>
    <p:embeddedFont>
      <p:font typeface="Source Han Serif CN" panose="02020400000000000000" pitchFamily="18" charset="-128"/>
      <p:regular r:id="rId25"/>
      <p:bold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6C"/>
    <a:srgbClr val="E8E08C"/>
    <a:srgbClr val="5B1A1B"/>
    <a:srgbClr val="CF3A29"/>
    <a:srgbClr val="732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9"/>
    <p:restoredTop sz="92986"/>
  </p:normalViewPr>
  <p:slideViewPr>
    <p:cSldViewPr snapToGrid="0">
      <p:cViewPr varScale="1">
        <p:scale>
          <a:sx n="112" d="100"/>
          <a:sy n="112" d="100"/>
        </p:scale>
        <p:origin x="216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FB2F2-0688-4145-80F5-02D3AE6C8512}" type="datetimeFigureOut">
              <a:rPr kumimoji="1" lang="zh-CN" altLang="en-US" smtClean="0"/>
              <a:t>2025/11/30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30265-81BA-0A46-BA2A-831A6664A58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37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30265-81BA-0A46-BA2A-831A6664A58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2550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78A1A-B910-94EA-8A6E-71AD14F5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B609F2-115D-4C2F-26CE-44312F05C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C07CA0-EE0F-4C4E-383B-984EFA6B3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DC03BC-C576-43FF-8F9F-3F0CC1B5C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30265-81BA-0A46-BA2A-831A6664A58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32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2400" dirty="0"/>
              <a:t>快速略过，感兴趣的自己拍自己看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30265-81BA-0A46-BA2A-831A6664A58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505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4316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7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883916"/>
            <a:ext cx="10026650" cy="6556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663378"/>
            <a:ext cx="100266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4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761206"/>
            <a:ext cx="10026650" cy="655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686528"/>
            <a:ext cx="4740150" cy="4251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686528"/>
            <a:ext cx="4740150" cy="4251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0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0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99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6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cap="all" spc="2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cap="none" spc="2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45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kern="1200" cap="none" spc="380" baseline="0">
          <a:solidFill>
            <a:schemeClr val="tx1"/>
          </a:solidFill>
          <a:latin typeface="Source Han Serif SC VF" panose="02020200000000000000" pitchFamily="18" charset="-128"/>
          <a:ea typeface="Source Han Serif SC VF" panose="02020200000000000000" pitchFamily="18" charset="-128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 spc="18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aike.baidu.com/item/%E5%8B%92%E5%86%85%C2%B7%E7%AC%9B%E5%8D%A1%E5%B0%94/97302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8B%92%E5%86%85%C2%B7%E7%AC%9B%E5%8D%A1%E5%B0%94/973024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8B%92%E5%86%85%C2%B7%E7%AC%9B%E5%8D%A1%E5%B0%94/97302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39A8DA-90BD-4035-3E8D-2DF860437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kumimoji="1" lang="zh-CN" altLang="en-US" sz="36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「我思故我在」</a:t>
            </a:r>
            <a:br>
              <a:rPr kumimoji="1" lang="en-US" altLang="zh-CN" sz="36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</a:br>
            <a:r>
              <a:rPr kumimoji="1" lang="zh-CN" altLang="en-US" sz="36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还是「我在故我思」？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45FC2E-1EE5-FD77-98CD-B8B3D44F8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>
            <a:normAutofit/>
          </a:bodyPr>
          <a:lstStyle/>
          <a:p>
            <a:r>
              <a:rPr kumimoji="1" lang="zh-CN" altLang="en-US" i="0" dirty="0">
                <a:latin typeface="MiSans" pitchFamily="2" charset="-122"/>
                <a:ea typeface="MiSans" pitchFamily="2" charset="-122"/>
              </a:rPr>
              <a:t>浅谈西西弗神话和存在主义</a:t>
            </a:r>
            <a:endParaRPr kumimoji="1" lang="en-US" altLang="zh-CN" i="0" dirty="0">
              <a:latin typeface="MiSans" pitchFamily="2" charset="-122"/>
              <a:ea typeface="MiSans" pitchFamily="2" charset="-122"/>
            </a:endParaRPr>
          </a:p>
          <a:p>
            <a:r>
              <a:rPr kumimoji="1" lang="en-US" altLang="zh-CN" i="0" dirty="0">
                <a:latin typeface="MiSans" pitchFamily="2" charset="-122"/>
                <a:ea typeface="MiSans" pitchFamily="2" charset="-122"/>
              </a:rPr>
              <a:t>《</a:t>
            </a:r>
            <a:r>
              <a:rPr kumimoji="1" lang="zh-CN" altLang="en-US" i="0" dirty="0">
                <a:latin typeface="MiSans" pitchFamily="2" charset="-122"/>
                <a:ea typeface="MiSans" pitchFamily="2" charset="-122"/>
              </a:rPr>
              <a:t>荒谬之外 </a:t>
            </a:r>
            <a:r>
              <a:rPr kumimoji="1" lang="en-US" altLang="zh-CN" i="0" dirty="0">
                <a:latin typeface="MiSans" pitchFamily="2" charset="-122"/>
                <a:ea typeface="MiSans" pitchFamily="2" charset="-122"/>
              </a:rPr>
              <a:t>-</a:t>
            </a:r>
            <a:r>
              <a:rPr kumimoji="1" lang="zh-CN" altLang="en-US" i="0" dirty="0">
                <a:latin typeface="MiSans" pitchFamily="2" charset="-122"/>
                <a:ea typeface="MiSans" pitchFamily="2" charset="-122"/>
              </a:rPr>
              <a:t> 加缪思想研究</a:t>
            </a:r>
            <a:r>
              <a:rPr kumimoji="1" lang="en-US" altLang="zh-CN" i="0" dirty="0">
                <a:latin typeface="MiSans" pitchFamily="2" charset="-122"/>
                <a:ea typeface="MiSans" pitchFamily="2" charset="-122"/>
              </a:rPr>
              <a:t>》</a:t>
            </a:r>
            <a:r>
              <a:rPr kumimoji="1" lang="zh-CN" altLang="en-US" i="0" dirty="0">
                <a:latin typeface="MiSans" pitchFamily="2" charset="-122"/>
                <a:ea typeface="MiSans" pitchFamily="2" charset="-122"/>
              </a:rPr>
              <a:t>读书笔记</a:t>
            </a:r>
            <a:endParaRPr lang="zh-CN" altLang="en-US" i="0" dirty="0">
              <a:latin typeface="MiSans" pitchFamily="2" charset="-122"/>
              <a:ea typeface="MiSans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BB189-4ADB-86AF-D6D1-2DC4695C3B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07" r="34684" b="-1"/>
          <a:stretch>
            <a:fillRect/>
          </a:stretch>
        </p:blipFill>
        <p:spPr>
          <a:xfrm>
            <a:off x="349342" y="10"/>
            <a:ext cx="3863955" cy="6857989"/>
          </a:xfrm>
          <a:prstGeom prst="rect">
            <a:avLst/>
          </a:prstGeom>
          <a:effectLst>
            <a:outerShdw blurRad="291196" sx="102000" sy="102000" algn="ctr" rotWithShape="0">
              <a:prstClr val="black">
                <a:alpha val="29525"/>
              </a:prst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47668D7-902C-0192-6BD7-07FECB263A57}"/>
              </a:ext>
            </a:extLst>
          </p:cNvPr>
          <p:cNvSpPr txBox="1"/>
          <p:nvPr/>
        </p:nvSpPr>
        <p:spPr>
          <a:xfrm>
            <a:off x="8350884" y="2282"/>
            <a:ext cx="38411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 i="1" spc="300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STORY OF</a:t>
            </a:r>
          </a:p>
          <a:p>
            <a:pPr algn="r"/>
            <a:r>
              <a:rPr lang="en-US" altLang="zh-CN" sz="3200" i="1" spc="300" dirty="0">
                <a:solidFill>
                  <a:schemeClr val="tx1">
                    <a:alpha val="2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EXISTENTIALISM</a:t>
            </a:r>
            <a:endParaRPr kumimoji="1" lang="zh-CN" altLang="en-US" sz="3200" i="1" spc="300" dirty="0">
              <a:solidFill>
                <a:schemeClr val="tx1">
                  <a:alpha val="2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6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570F3-1AFB-8EC8-A230-523585AC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存在主义大致的定义和意义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CFF2C-D11C-78A4-DC8A-B66A0751E0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存在主义者关心的是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个人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，是具体的人类存在。</a:t>
            </a: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他们认为，人类存在不同于其他事物的存在类型。其他实体是什么就是什么，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但作为人，我在每一刻，都可以选择我想让自己成为的样子。我是自由的。</a:t>
            </a:r>
            <a:endParaRPr kumimoji="1" lang="en-US" altLang="zh-CN" sz="1800" dirty="0">
              <a:latin typeface="MiSans" pitchFamily="2" charset="-122"/>
              <a:ea typeface="MiSans" pitchFamily="2" charset="-122"/>
            </a:endParaRP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因此，我对我所做的每件事，都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负有责任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，这一令人眩晕的事实会导致一种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焦虑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，而这种焦虑与人类存在本身密不可分。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56772C-4528-9C6B-11F2-51F15A8DE5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但另一方面，我只有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在境遇中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才是自由的，这个境遇包括了我的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生理和心理因素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，也包括我被抛入的世界中那些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物质、历史和社会变量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。</a:t>
            </a: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尽管存在各种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限制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，我总是想要更多：我热忱地参与着各种个人计划。</a:t>
            </a: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因而，人类存在是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模糊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的：既被局限在边界之内，同时又超越了物质世界，令人兴奋。</a:t>
            </a: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一位从现象学角度来看待这一境况的存在主义者，不会提出简单的处理原则，而会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专注于描述生活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392F9E-4E1C-E839-DE93-0D45DC9A6376}"/>
              </a:ext>
            </a:extLst>
          </p:cNvPr>
          <p:cNvSpPr txBox="1"/>
          <p:nvPr/>
        </p:nvSpPr>
        <p:spPr>
          <a:xfrm>
            <a:off x="0" y="6581001"/>
            <a:ext cx="7581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95000"/>
                    <a:alpha val="80000"/>
                  </a:schemeClr>
                </a:solidFill>
                <a:latin typeface="MiSans Normal" pitchFamily="2" charset="-122"/>
                <a:ea typeface="MiSans Normal" pitchFamily="2" charset="-122"/>
              </a:rPr>
              <a:t>摘自</a:t>
            </a:r>
            <a:r>
              <a:rPr kumimoji="1" lang="en-US" altLang="zh-CN" sz="1200" dirty="0">
                <a:solidFill>
                  <a:schemeClr val="tx1">
                    <a:lumMod val="95000"/>
                    <a:alpha val="80000"/>
                  </a:schemeClr>
                </a:solidFill>
                <a:latin typeface="MiSans Normal" pitchFamily="2" charset="-122"/>
                <a:ea typeface="MiSans Normal" pitchFamily="2" charset="-122"/>
              </a:rPr>
              <a:t>《</a:t>
            </a:r>
            <a:r>
              <a:rPr kumimoji="1" lang="zh-CN" altLang="en-US" sz="1200" dirty="0">
                <a:solidFill>
                  <a:schemeClr val="tx1">
                    <a:lumMod val="95000"/>
                    <a:alpha val="80000"/>
                  </a:schemeClr>
                </a:solidFill>
                <a:latin typeface="MiSans Normal" pitchFamily="2" charset="-122"/>
                <a:ea typeface="MiSans Normal" pitchFamily="2" charset="-122"/>
              </a:rPr>
              <a:t>存在主义咖啡馆：自由、存在和杏子鸡尾酒</a:t>
            </a:r>
            <a:r>
              <a:rPr kumimoji="1" lang="en-US" altLang="zh-CN" sz="1200" dirty="0">
                <a:solidFill>
                  <a:schemeClr val="tx1">
                    <a:lumMod val="95000"/>
                    <a:alpha val="80000"/>
                  </a:schemeClr>
                </a:solidFill>
                <a:latin typeface="MiSans Normal" pitchFamily="2" charset="-122"/>
                <a:ea typeface="MiSans Normal" pitchFamily="2" charset="-122"/>
              </a:rPr>
              <a:t>》</a:t>
            </a:r>
            <a:r>
              <a:rPr kumimoji="1" lang="zh-CN" altLang="en-US" sz="1200" dirty="0">
                <a:solidFill>
                  <a:schemeClr val="tx1">
                    <a:lumMod val="95000"/>
                    <a:alpha val="80000"/>
                  </a:schemeClr>
                </a:solidFill>
                <a:latin typeface="MiSans Normal" pitchFamily="2" charset="-122"/>
                <a:ea typeface="MiSans Normal" pitchFamily="2" charset="-122"/>
              </a:rPr>
              <a:t>（英）莎拉</a:t>
            </a:r>
            <a:r>
              <a:rPr kumimoji="1" lang="en-US" altLang="zh-CN" sz="1200" dirty="0">
                <a:solidFill>
                  <a:schemeClr val="tx1">
                    <a:lumMod val="95000"/>
                    <a:alpha val="80000"/>
                  </a:schemeClr>
                </a:solidFill>
                <a:latin typeface="MiSans Normal" pitchFamily="2" charset="-122"/>
                <a:ea typeface="MiSans Normal" pitchFamily="2" charset="-122"/>
              </a:rPr>
              <a:t>·</a:t>
            </a:r>
            <a:r>
              <a:rPr kumimoji="1" lang="zh-CN" altLang="en-US" sz="1200" dirty="0">
                <a:solidFill>
                  <a:schemeClr val="tx1">
                    <a:lumMod val="95000"/>
                    <a:alpha val="80000"/>
                  </a:schemeClr>
                </a:solidFill>
                <a:latin typeface="MiSans Normal" pitchFamily="2" charset="-122"/>
                <a:ea typeface="MiSans Normal" pitchFamily="2" charset="-122"/>
              </a:rPr>
              <a:t>贝克韦尔著；沈敏一译</a:t>
            </a:r>
          </a:p>
        </p:txBody>
      </p:sp>
    </p:spTree>
    <p:extLst>
      <p:ext uri="{BB962C8B-B14F-4D97-AF65-F5344CB8AC3E}">
        <p14:creationId xmlns:p14="http://schemas.microsoft.com/office/powerpoint/2010/main" val="2323134243"/>
      </p:ext>
    </p:extLst>
  </p:cSld>
  <p:clrMapOvr>
    <a:masterClrMapping/>
  </p:clrMapOvr>
  <p:transition spd="slow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AF618-9355-ABD7-6823-13D048272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645BA-B085-F418-9F13-70A8AD39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存在主义大致的定义和意义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B0596-BC2A-FBAC-7874-B56530707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0460333" y="1686528"/>
            <a:ext cx="4740150" cy="4251285"/>
          </a:xfrm>
        </p:spPr>
        <p:txBody>
          <a:bodyPr/>
          <a:lstStyle/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存在主义者关心的是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个人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，是具体的人类存在。</a:t>
            </a: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他们认为，人类存在不同于其他事物的存在类型。其他实体是什么就是什么，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但作为人，我在每一刻，都可以选择我想让自己成为的样子。我是自由的。</a:t>
            </a:r>
            <a:endParaRPr kumimoji="1" lang="en-US" altLang="zh-CN" sz="1800" dirty="0">
              <a:latin typeface="MiSans" pitchFamily="2" charset="-122"/>
              <a:ea typeface="MiSans" pitchFamily="2" charset="-122"/>
            </a:endParaRP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因此，我对我所做的每件事，都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负有责任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，这一令人眩晕的事实会导致一种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焦虑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，而这种焦虑与人类存在本身密不可分。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E31270-F98A-1955-6F55-053237AC6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5180183" y="1686528"/>
            <a:ext cx="4740150" cy="4251285"/>
          </a:xfrm>
        </p:spPr>
        <p:txBody>
          <a:bodyPr/>
          <a:lstStyle/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但另一方面，我只有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在境遇中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才是自由的，这个境遇包括了我的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生理和心理因素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，也包括我被抛入的世界中那些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物质、历史和社会变量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。</a:t>
            </a: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尽管存在各种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限制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，我总是想要更多：我热忱地参与着各种个人计划。</a:t>
            </a: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因而，人类存在是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模糊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的：既被局限在边界之内，同时又超越了物质世界，令人兴奋。</a:t>
            </a:r>
          </a:p>
          <a:p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一位从现象学角度来看待这一境况的存在主义者，不会提出简单的处理原则，而会</a:t>
            </a:r>
            <a:r>
              <a:rPr kumimoji="1" lang="zh-CN" altLang="en-US" sz="18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专注于描述生活</a:t>
            </a:r>
            <a:r>
              <a:rPr kumimoji="1" lang="zh-CN" altLang="en-US" sz="1800" dirty="0">
                <a:latin typeface="MiSans" pitchFamily="2" charset="-122"/>
                <a:ea typeface="MiSans" pitchFamily="2" charset="-122"/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3A3D2-7D5B-1BB3-D92E-879BA6714DDE}"/>
              </a:ext>
            </a:extLst>
          </p:cNvPr>
          <p:cNvSpPr txBox="1"/>
          <p:nvPr/>
        </p:nvSpPr>
        <p:spPr>
          <a:xfrm>
            <a:off x="973331" y="1686528"/>
            <a:ext cx="10238988" cy="27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Sans" pitchFamily="2" charset="-122"/>
                <a:ea typeface="MiSans" pitchFamily="2" charset="-122"/>
              </a:rPr>
              <a:t>“迷失、荒谬”是起点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：大多数哲学或意识形态告诉你“真理在那里，跟我走”。存在主义却说：“是的，世界没有预先设定的意义（虚无），上帝已死，所以人感到迷茫、焦虑是完全正常的。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Sans" pitchFamily="2" charset="-122"/>
                <a:ea typeface="MiSans" pitchFamily="2" charset="-122"/>
              </a:rPr>
              <a:t>存在先于本质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：你是谁，不是你天生的，而是你一步步活出来的。是我们先存在，再通过自己的选择和行动，定义自己的人生。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Sans" pitchFamily="2" charset="-122"/>
                <a:ea typeface="MiSans" pitchFamily="2" charset="-122"/>
              </a:rPr>
              <a:t>自由与责任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：人是绝对自由的，但这种自由意味着我们要对自己的每一个选择负全部责任。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MiSans" pitchFamily="2" charset="-122"/>
                <a:ea typeface="MiSans" pitchFamily="2" charset="-122"/>
              </a:rPr>
              <a:t>反抗荒谬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：世界是缺乏最终意义的（荒谬），但我们可以选择在荒谬中创造意义（反抗）。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420698-2789-D8AF-5A0A-B2040348FC79}"/>
              </a:ext>
            </a:extLst>
          </p:cNvPr>
          <p:cNvSpPr txBox="1"/>
          <p:nvPr/>
        </p:nvSpPr>
        <p:spPr>
          <a:xfrm>
            <a:off x="2230903" y="4872428"/>
            <a:ext cx="7723843" cy="129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defRPr>
            </a:lvl1pPr>
          </a:lstStyle>
          <a:p>
            <a:pPr marL="0" indent="0" algn="ctr">
              <a:buNone/>
            </a:pPr>
            <a:r>
              <a:rPr lang="zh-CN" altLang="en-US" dirty="0"/>
              <a:t>面对荒谬的现实，我们拥有绝对的选择权和行动的自由。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这推动了后来的</a:t>
            </a:r>
            <a:r>
              <a:rPr lang="zh-CN" altLang="en-US" b="1" dirty="0">
                <a:solidFill>
                  <a:schemeClr val="tx1"/>
                </a:solidFill>
              </a:rPr>
              <a:t>民权运动和女权运动</a:t>
            </a:r>
            <a:r>
              <a:rPr lang="zh-CN" altLang="en-US" dirty="0"/>
              <a:t>，因为人的价值和权利并非生来就是被各种因素定义和歧视的，个体的选择，定义了它。</a:t>
            </a:r>
          </a:p>
        </p:txBody>
      </p:sp>
    </p:spTree>
    <p:extLst>
      <p:ext uri="{BB962C8B-B14F-4D97-AF65-F5344CB8AC3E}">
        <p14:creationId xmlns:p14="http://schemas.microsoft.com/office/powerpoint/2010/main" val="3225667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29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1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9EF674-33F4-88E5-7196-567CB963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0326" y="1089025"/>
            <a:ext cx="4451349" cy="1532951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kumimoji="1" lang="zh-CN" altLang="en-US" cap="all" spc="4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存在主义</a:t>
            </a:r>
            <a:br>
              <a:rPr kumimoji="1" lang="en-US" altLang="zh-CN" cap="all" spc="4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</a:br>
            <a:r>
              <a:rPr kumimoji="1" lang="zh-CN" altLang="en-US" cap="all" spc="4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相关著作推荐</a:t>
            </a:r>
          </a:p>
        </p:txBody>
      </p:sp>
      <p:pic>
        <p:nvPicPr>
          <p:cNvPr id="6" name="内容占位符 5" descr="文本&#10;&#10;AI 生成的内容可能不正确。">
            <a:extLst>
              <a:ext uri="{FF2B5EF4-FFF2-40B4-BE49-F238E27FC236}">
                <a16:creationId xmlns:a16="http://schemas.microsoft.com/office/drawing/2014/main" id="{6733EEC2-D4C5-2ECB-2BED-C24E40A3A1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3700" r="2441"/>
          <a:stretch>
            <a:fillRect/>
          </a:stretch>
        </p:blipFill>
        <p:spPr>
          <a:xfrm>
            <a:off x="7955674" y="559642"/>
            <a:ext cx="3918483" cy="573866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8" name="内容占位符 7" descr="文本, 信件&#10;&#10;AI 生成的内容可能不正确。">
            <a:extLst>
              <a:ext uri="{FF2B5EF4-FFF2-40B4-BE49-F238E27FC236}">
                <a16:creationId xmlns:a16="http://schemas.microsoft.com/office/drawing/2014/main" id="{6C029042-726A-B7F9-7072-C85EC4AF1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8120" r="-4707"/>
          <a:stretch>
            <a:fillRect/>
          </a:stretch>
        </p:blipFill>
        <p:spPr>
          <a:xfrm>
            <a:off x="343199" y="559642"/>
            <a:ext cx="4157022" cy="573871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7AA7E7A3-69BD-654C-75FF-0B9F03111DDF}"/>
              </a:ext>
            </a:extLst>
          </p:cNvPr>
          <p:cNvSpPr txBox="1">
            <a:spLocks/>
          </p:cNvSpPr>
          <p:nvPr/>
        </p:nvSpPr>
        <p:spPr>
          <a:xfrm>
            <a:off x="3870325" y="4236024"/>
            <a:ext cx="4451349" cy="21420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i="0" kern="1200" cap="none" spc="380" baseline="0">
                <a:solidFill>
                  <a:schemeClr val="tx1"/>
                </a:solidFill>
                <a:latin typeface="Source Han Serif SC VF" panose="02020200000000000000" pitchFamily="18" charset="-128"/>
                <a:ea typeface="Source Han Serif SC VF" panose="02020200000000000000" pitchFamily="18" charset="-128"/>
                <a:cs typeface="+mj-cs"/>
              </a:defRPr>
            </a:lvl1pPr>
          </a:lstStyle>
          <a:p>
            <a:pPr algn="ctr"/>
            <a:r>
              <a:rPr kumimoji="1" lang="zh-CN" altLang="en-US" sz="2000" cap="all" spc="300" dirty="0">
                <a:latin typeface="MiSans Demibold" pitchFamily="2" charset="-122"/>
                <a:ea typeface="MiSans Demibold" pitchFamily="2" charset="-122"/>
              </a:rPr>
              <a:t>特别提醒</a:t>
            </a:r>
            <a:endParaRPr kumimoji="1" lang="en-US" altLang="zh-CN" sz="2000" cap="all" spc="300" dirty="0">
              <a:latin typeface="MiSans Demibold" pitchFamily="2" charset="-122"/>
              <a:ea typeface="MiSans Demibold" pitchFamily="2" charset="-122"/>
            </a:endParaRPr>
          </a:p>
          <a:p>
            <a:pPr algn="ctr"/>
            <a:r>
              <a:rPr kumimoji="1" lang="zh-CN" altLang="en-US" sz="1800" b="0" cap="all" spc="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买国外的书籍</a:t>
            </a:r>
            <a:endParaRPr kumimoji="1" lang="en-US" altLang="zh-CN" sz="1800" b="0" cap="all" spc="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/>
            <a:r>
              <a:rPr kumimoji="1" lang="zh-CN" altLang="en-US" sz="1800" b="0" cap="all" spc="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尤其是文学和学术性质的</a:t>
            </a:r>
            <a:endParaRPr kumimoji="1" lang="en-US" altLang="zh-CN" sz="1800" b="0" cap="all" spc="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/>
            <a:r>
              <a:rPr kumimoji="1" lang="zh-CN" altLang="en-US" sz="1800" b="0" cap="all" spc="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一定要挑出版社和译者</a:t>
            </a:r>
            <a:endParaRPr kumimoji="1" lang="en-US" altLang="zh-CN" sz="1800" b="0" cap="all" spc="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/>
            <a:r>
              <a:rPr kumimoji="1" lang="zh-CN" altLang="en-US" sz="1800" b="0" cap="all" spc="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对阅读体验的影响非常大</a:t>
            </a:r>
            <a:endParaRPr kumimoji="1" lang="en-US" altLang="zh-CN" sz="1800" b="0" cap="all" spc="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/>
            <a:r>
              <a:rPr kumimoji="1" lang="zh-CN" altLang="en-US" sz="1800" b="0" cap="all" spc="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可以去知乎和豆瓣看看评价</a:t>
            </a:r>
            <a:endParaRPr kumimoji="1" lang="en-US" altLang="zh-CN" sz="1800" b="0" cap="all" spc="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/>
            <a:endParaRPr kumimoji="1" lang="en-US" altLang="zh-CN" sz="1800" b="0" cap="all" spc="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D96A75-F233-D921-A28F-C629824ABF4A}"/>
              </a:ext>
            </a:extLst>
          </p:cNvPr>
          <p:cNvGrpSpPr/>
          <p:nvPr/>
        </p:nvGrpSpPr>
        <p:grpSpPr>
          <a:xfrm>
            <a:off x="8044893" y="689915"/>
            <a:ext cx="2110875" cy="399082"/>
            <a:chOff x="647315" y="5768974"/>
            <a:chExt cx="2110875" cy="399082"/>
          </a:xfrm>
          <a:effectLst>
            <a:outerShdw blurRad="535882" dist="38100" dir="2700000" algn="tl" rotWithShape="0">
              <a:prstClr val="black">
                <a:alpha val="30796"/>
              </a:prstClr>
            </a:outerShdw>
          </a:effectLst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5582CA-AFC1-9062-467F-A94102FDA86E}"/>
                </a:ext>
              </a:extLst>
            </p:cNvPr>
            <p:cNvSpPr/>
            <p:nvPr/>
          </p:nvSpPr>
          <p:spPr>
            <a:xfrm>
              <a:off x="647315" y="5768974"/>
              <a:ext cx="182025" cy="3990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6FAB0EA-C719-8FCE-B824-84FBBDA06FBE}"/>
                </a:ext>
              </a:extLst>
            </p:cNvPr>
            <p:cNvSpPr/>
            <p:nvPr/>
          </p:nvSpPr>
          <p:spPr>
            <a:xfrm>
              <a:off x="829340" y="5768975"/>
              <a:ext cx="1928850" cy="399081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存在主义咖啡馆</a:t>
              </a:r>
              <a:endParaRPr lang="zh-CN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4E802D-1361-E0A7-3401-751386277149}"/>
              </a:ext>
            </a:extLst>
          </p:cNvPr>
          <p:cNvGrpSpPr/>
          <p:nvPr/>
        </p:nvGrpSpPr>
        <p:grpSpPr>
          <a:xfrm>
            <a:off x="454182" y="689943"/>
            <a:ext cx="1282851" cy="399082"/>
            <a:chOff x="647315" y="5768974"/>
            <a:chExt cx="1282851" cy="399082"/>
          </a:xfrm>
          <a:effectLst>
            <a:outerShdw blurRad="535882" dist="38100" dir="2700000" algn="tl" rotWithShape="0">
              <a:prstClr val="black">
                <a:alpha val="30796"/>
              </a:prstClr>
            </a:outerShdw>
          </a:effectLst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E6F5091-BA7A-E7D2-3304-0E0DDF97EDDB}"/>
                </a:ext>
              </a:extLst>
            </p:cNvPr>
            <p:cNvSpPr/>
            <p:nvPr/>
          </p:nvSpPr>
          <p:spPr>
            <a:xfrm>
              <a:off x="647315" y="5768974"/>
              <a:ext cx="182025" cy="3990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F6FED1-BF30-BD8C-3F6F-6CFFD7652A95}"/>
                </a:ext>
              </a:extLst>
            </p:cNvPr>
            <p:cNvSpPr/>
            <p:nvPr/>
          </p:nvSpPr>
          <p:spPr>
            <a:xfrm>
              <a:off x="829340" y="5768975"/>
              <a:ext cx="1100826" cy="399081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局外人</a:t>
              </a:r>
              <a:endParaRPr lang="zh-CN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6A7F28F-3FAB-D122-314D-63DAC8C52FB7}"/>
              </a:ext>
            </a:extLst>
          </p:cNvPr>
          <p:cNvSpPr txBox="1"/>
          <p:nvPr/>
        </p:nvSpPr>
        <p:spPr>
          <a:xfrm>
            <a:off x="3726892" y="67619"/>
            <a:ext cx="4738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“存在主义不给你答案，它只给你选择的权利”</a:t>
            </a:r>
          </a:p>
        </p:txBody>
      </p:sp>
    </p:spTree>
    <p:extLst>
      <p:ext uri="{BB962C8B-B14F-4D97-AF65-F5344CB8AC3E}">
        <p14:creationId xmlns:p14="http://schemas.microsoft.com/office/powerpoint/2010/main" val="311000076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ABDDA-0D1F-713F-CCDE-A91CD34BB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10" y="1084262"/>
            <a:ext cx="10026650" cy="4689475"/>
          </a:xfrm>
        </p:spPr>
        <p:txBody>
          <a:bodyPr/>
          <a:lstStyle/>
          <a:p>
            <a:r>
              <a:rPr kumimoji="1"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THANKS.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66AC2A-6B11-1922-B254-A7D733CE27FD}"/>
              </a:ext>
            </a:extLst>
          </p:cNvPr>
          <p:cNvSpPr txBox="1"/>
          <p:nvPr/>
        </p:nvSpPr>
        <p:spPr>
          <a:xfrm>
            <a:off x="4261477" y="236905"/>
            <a:ext cx="38411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i="1" spc="300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STORY OF</a:t>
            </a:r>
          </a:p>
          <a:p>
            <a:pPr algn="ctr"/>
            <a:r>
              <a:rPr lang="en-US" altLang="zh-CN" sz="3200" i="1" spc="300" dirty="0">
                <a:solidFill>
                  <a:schemeClr val="tx1">
                    <a:alpha val="2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EXISTENTIALISM</a:t>
            </a:r>
            <a:endParaRPr kumimoji="1" lang="zh-CN" altLang="en-US" sz="3200" i="1" spc="300" dirty="0">
              <a:solidFill>
                <a:schemeClr val="tx1">
                  <a:alpha val="2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83F79C-D0E3-0162-B2DE-C37E10151040}"/>
              </a:ext>
            </a:extLst>
          </p:cNvPr>
          <p:cNvSpPr txBox="1"/>
          <p:nvPr/>
        </p:nvSpPr>
        <p:spPr>
          <a:xfrm>
            <a:off x="0" y="5257562"/>
            <a:ext cx="89878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参考文献</a:t>
            </a:r>
            <a:endParaRPr kumimoji="1" lang="en-US" altLang="zh-CN" sz="1400" dirty="0">
              <a:solidFill>
                <a:schemeClr val="tx1">
                  <a:alpha val="20000"/>
                </a:schemeClr>
              </a:solidFill>
              <a:latin typeface="MiSans Normal" pitchFamily="2" charset="-122"/>
              <a:ea typeface="MiSans Normal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[1]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傅佩荣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荒谬之外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——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加缪思想研究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[M].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北京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东方出版社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, 2013.7.</a:t>
            </a:r>
          </a:p>
          <a:p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[2]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莎拉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·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贝克韦尔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存在主义咖啡馆：自由、存在和杏子鸡尾酒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[M].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北京联合出版公司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·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未读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, 2017.12.</a:t>
            </a:r>
            <a:endParaRPr kumimoji="1" lang="zh-CN" altLang="en-US" sz="1400" dirty="0">
              <a:solidFill>
                <a:schemeClr val="tx1">
                  <a:alpha val="20000"/>
                </a:schemeClr>
              </a:solidFill>
              <a:latin typeface="MiSans Normal" pitchFamily="2" charset="-122"/>
              <a:ea typeface="MiSans Normal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[3]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维基百科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阿尔贝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·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加缪 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-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维基百科，自由的百科全书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[EB/OL]. [2025.11.30]. https://zh.wikipedia.org/wiki/%E9%98%BF%E5%B0%94%E8%B4%9D%C2%B7%E5%8A%A0%E7%BC%AA</a:t>
            </a:r>
          </a:p>
          <a:p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[4]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维基百科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. 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存在主义 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–</a:t>
            </a:r>
            <a:r>
              <a:rPr kumimoji="1" lang="zh-CN" altLang="en-US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 维基百科，自由的百科全书</a:t>
            </a:r>
            <a:r>
              <a:rPr kumimoji="1" lang="en-US" altLang="zh-CN" sz="1400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  <a:cs typeface="Times New Roman" panose="02020603050405020304" pitchFamily="18" charset="0"/>
              </a:rPr>
              <a:t>[EB/OL]. [2025.11.30]. https://zh.wikipedia.org/wiki/%E5%AD%98%E5%9C%A8%E4%B8%BB%E4%B9%89.</a:t>
            </a:r>
          </a:p>
        </p:txBody>
      </p:sp>
    </p:spTree>
    <p:extLst>
      <p:ext uri="{BB962C8B-B14F-4D97-AF65-F5344CB8AC3E}">
        <p14:creationId xmlns:p14="http://schemas.microsoft.com/office/powerpoint/2010/main" val="88697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73E426-976B-5511-1F3F-97064C2F6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30">
            <a:extLst>
              <a:ext uri="{FF2B5EF4-FFF2-40B4-BE49-F238E27FC236}">
                <a16:creationId xmlns:a16="http://schemas.microsoft.com/office/drawing/2014/main" id="{AA2A9538-D0F4-8FAD-1292-DEA61026C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86398C-6CEF-E93B-C336-613F7CCE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91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从哲学金句</a:t>
            </a:r>
            <a:br>
              <a:rPr kumimoji="1" lang="en-US" altLang="zh-CN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</a:br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「我思故我在」开始</a:t>
            </a:r>
          </a:p>
        </p:txBody>
      </p:sp>
      <p:pic>
        <p:nvPicPr>
          <p:cNvPr id="1026" name="Picture 2" descr="勒内·笛卡儿- 维基百科，自由的百科全书">
            <a:extLst>
              <a:ext uri="{FF2B5EF4-FFF2-40B4-BE49-F238E27FC236}">
                <a16:creationId xmlns:a16="http://schemas.microsoft.com/office/drawing/2014/main" id="{010A0D92-834A-7A35-E9C5-5A8ECC0DD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"/>
          <a:stretch>
            <a:fillRect/>
          </a:stretch>
        </p:blipFill>
        <p:spPr bwMode="auto">
          <a:xfrm>
            <a:off x="540989" y="540033"/>
            <a:ext cx="4996212" cy="57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2" name="Straight Connector 1032">
            <a:extLst>
              <a:ext uri="{FF2B5EF4-FFF2-40B4-BE49-F238E27FC236}">
                <a16:creationId xmlns:a16="http://schemas.microsoft.com/office/drawing/2014/main" id="{D84DE956-DECF-ECDF-BFB6-E07322B86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73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内容占位符 2">
            <a:extLst>
              <a:ext uri="{FF2B5EF4-FFF2-40B4-BE49-F238E27FC236}">
                <a16:creationId xmlns:a16="http://schemas.microsoft.com/office/drawing/2014/main" id="{1E9D99CF-D2AE-30D4-F419-9089B90F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276" y="2759076"/>
            <a:ext cx="4460874" cy="30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4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当我在怀疑一切时，有一件事是毋容置疑的：那就是“我在怀疑”这件事。</a:t>
            </a:r>
            <a:endParaRPr kumimoji="1" lang="en-US" altLang="zh-CN" sz="240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marL="0" indent="0">
              <a:buNone/>
            </a:pPr>
            <a:r>
              <a:rPr kumimoji="1" lang="zh-CN" altLang="en-US" sz="24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通过“思考”这一行为，我意识到了“我”是存在的。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4D09ED5-57A5-1ED7-DFAC-C477041D3FFE}"/>
              </a:ext>
            </a:extLst>
          </p:cNvPr>
          <p:cNvGrpSpPr/>
          <p:nvPr/>
        </p:nvGrpSpPr>
        <p:grpSpPr>
          <a:xfrm>
            <a:off x="647315" y="5768974"/>
            <a:ext cx="1674433" cy="399082"/>
            <a:chOff x="647315" y="5768974"/>
            <a:chExt cx="1674433" cy="399082"/>
          </a:xfrm>
          <a:effectLst>
            <a:outerShdw blurRad="535882" dist="38100" dir="2700000" algn="tl" rotWithShape="0">
              <a:prstClr val="black">
                <a:alpha val="30796"/>
              </a:prstClr>
            </a:outerShdw>
          </a:effectLst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F9BDAE8-AC9F-5F46-E3F6-2D1174689BFD}"/>
                </a:ext>
              </a:extLst>
            </p:cNvPr>
            <p:cNvSpPr/>
            <p:nvPr/>
          </p:nvSpPr>
          <p:spPr>
            <a:xfrm>
              <a:off x="647315" y="5768974"/>
              <a:ext cx="182025" cy="3990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788419D-B385-45C7-1742-D5CD5ED63570}"/>
                </a:ext>
              </a:extLst>
            </p:cNvPr>
            <p:cNvSpPr/>
            <p:nvPr/>
          </p:nvSpPr>
          <p:spPr>
            <a:xfrm>
              <a:off x="829340" y="5768975"/>
              <a:ext cx="1492408" cy="399081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勒内</a:t>
              </a:r>
              <a:r>
                <a:rPr lang="en-US" altLang="zh-CN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·</a:t>
              </a:r>
              <a:r>
                <a:rPr lang="zh-CN" alt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笛卡尔</a:t>
              </a:r>
              <a:endParaRPr lang="zh-CN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E5B5F7-6308-17DB-654C-7E129C5D2CF6}"/>
              </a:ext>
            </a:extLst>
          </p:cNvPr>
          <p:cNvGrpSpPr/>
          <p:nvPr/>
        </p:nvGrpSpPr>
        <p:grpSpPr>
          <a:xfrm>
            <a:off x="2907587" y="702401"/>
            <a:ext cx="2526873" cy="503434"/>
            <a:chOff x="3339101" y="702401"/>
            <a:chExt cx="2526873" cy="503434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0BF3A59E-B173-C505-7253-D68A4243ABED}"/>
                </a:ext>
              </a:extLst>
            </p:cNvPr>
            <p:cNvSpPr/>
            <p:nvPr/>
          </p:nvSpPr>
          <p:spPr>
            <a:xfrm>
              <a:off x="3339101" y="702401"/>
              <a:ext cx="2033713" cy="503434"/>
            </a:xfrm>
            <a:prstGeom prst="parallelogram">
              <a:avLst/>
            </a:prstGeom>
            <a:solidFill>
              <a:srgbClr val="CF3A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B515F402-D5DB-0408-EC43-B1803F796072}"/>
                </a:ext>
              </a:extLst>
            </p:cNvPr>
            <p:cNvSpPr/>
            <p:nvPr/>
          </p:nvSpPr>
          <p:spPr>
            <a:xfrm>
              <a:off x="3832261" y="702401"/>
              <a:ext cx="2033713" cy="503434"/>
            </a:xfrm>
            <a:prstGeom prst="parallelogram">
              <a:avLst/>
            </a:prstGeom>
            <a:solidFill>
              <a:srgbClr val="CF3A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54B397DF-ABAC-540E-C7CA-57A4658AAD6D}"/>
                </a:ext>
              </a:extLst>
            </p:cNvPr>
            <p:cNvSpPr/>
            <p:nvPr/>
          </p:nvSpPr>
          <p:spPr>
            <a:xfrm>
              <a:off x="3585681" y="702401"/>
              <a:ext cx="2033713" cy="503434"/>
            </a:xfrm>
            <a:prstGeom prst="parallelogram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>
              <a:outerShdw blurRad="520493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我思故我在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CCBAAAB-4A89-B9F9-2E09-04FEB05AFA20}"/>
              </a:ext>
            </a:extLst>
          </p:cNvPr>
          <p:cNvSpPr txBox="1"/>
          <p:nvPr/>
        </p:nvSpPr>
        <p:spPr>
          <a:xfrm>
            <a:off x="3030308" y="5793888"/>
            <a:ext cx="2404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600" dirty="0">
                <a:solidFill>
                  <a:schemeClr val="tx1">
                    <a:alpha val="80000"/>
                  </a:schemeClr>
                </a:solidFill>
                <a:latin typeface="MiSans Normal" pitchFamily="2" charset="-122"/>
                <a:ea typeface="MiSans Normal" pitchFamily="2" charset="-122"/>
              </a:rPr>
              <a:t>现代哲学的奠基者之一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9919B4-815C-30B6-5D37-0513DFCC8688}"/>
              </a:ext>
            </a:extLst>
          </p:cNvPr>
          <p:cNvSpPr txBox="1"/>
          <p:nvPr/>
        </p:nvSpPr>
        <p:spPr>
          <a:xfrm>
            <a:off x="3719503" y="1183537"/>
            <a:ext cx="171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Cogito ergo sum</a:t>
            </a:r>
            <a:endParaRPr kumimoji="1" lang="zh-CN" altLang="en-US" i="1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08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Rectangle 103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98F3F6-E926-4F6B-E0C1-D8005EA2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910" y="540033"/>
            <a:ext cx="4426782" cy="1331604"/>
          </a:xfrm>
        </p:spPr>
        <p:txBody>
          <a:bodyPr anchor="b">
            <a:normAutofit/>
          </a:bodyPr>
          <a:lstStyle/>
          <a:p>
            <a:pPr algn="ctr"/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到底是「我思故我在」</a:t>
            </a:r>
            <a:br>
              <a:rPr kumimoji="1" lang="en-US" altLang="zh-CN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</a:br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还是「我在故我思」呢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BFA44B-5E04-D7A8-2C97-864499F6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315" b="315"/>
          <a:stretch/>
        </p:blipFill>
        <p:spPr bwMode="auto">
          <a:xfrm>
            <a:off x="540989" y="540033"/>
            <a:ext cx="4996212" cy="57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2" name="Straight Connector 103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730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内容占位符 2">
            <a:extLst>
              <a:ext uri="{FF2B5EF4-FFF2-40B4-BE49-F238E27FC236}">
                <a16:creationId xmlns:a16="http://schemas.microsoft.com/office/drawing/2014/main" id="{E7642A7A-5636-BAA2-3D1C-DB56F99C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275" y="2759076"/>
            <a:ext cx="4717385" cy="3408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24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或许我们是先</a:t>
            </a:r>
            <a:r>
              <a:rPr kumimoji="1" lang="zh-CN" altLang="en-US" sz="24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“存在”</a:t>
            </a:r>
            <a:r>
              <a:rPr kumimoji="1" lang="zh-CN" altLang="en-US" sz="24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着，然后才开始思考自己是谁的。</a:t>
            </a:r>
          </a:p>
          <a:p>
            <a:pPr marL="0" indent="0">
              <a:buNone/>
            </a:pPr>
            <a:r>
              <a:rPr kumimoji="1" lang="zh-CN" altLang="en-US" sz="24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即：“人的存在是在先的：是我们做每一件事的起点，而不是一个逻辑推演的结果”。</a:t>
            </a:r>
            <a:endParaRPr kumimoji="1" lang="en-US" altLang="zh-CN" sz="240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marL="0" indent="0">
              <a:buNone/>
            </a:pPr>
            <a:r>
              <a:rPr kumimoji="1" lang="zh-CN" altLang="en-US" sz="24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为什么在几百年后，会有这样的一个</a:t>
            </a:r>
            <a:r>
              <a:rPr kumimoji="1" lang="zh-CN" altLang="en-US" sz="2400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新的视角</a:t>
            </a:r>
            <a:r>
              <a:rPr kumimoji="1" lang="zh-CN" altLang="en-US" sz="24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呢？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0E87DEF-DDA4-7A92-EE71-EB18A72D3948}"/>
              </a:ext>
            </a:extLst>
          </p:cNvPr>
          <p:cNvGrpSpPr/>
          <p:nvPr/>
        </p:nvGrpSpPr>
        <p:grpSpPr>
          <a:xfrm>
            <a:off x="647315" y="5768974"/>
            <a:ext cx="2100095" cy="399082"/>
            <a:chOff x="647315" y="5768974"/>
            <a:chExt cx="2100095" cy="399082"/>
          </a:xfrm>
          <a:effectLst>
            <a:outerShdw blurRad="535882" dist="38100" dir="2700000" algn="tl" rotWithShape="0">
              <a:prstClr val="black">
                <a:alpha val="30796"/>
              </a:prstClr>
            </a:outerShdw>
          </a:effectLst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13FA525-3806-9287-050D-51C789B138A8}"/>
                </a:ext>
              </a:extLst>
            </p:cNvPr>
            <p:cNvSpPr/>
            <p:nvPr/>
          </p:nvSpPr>
          <p:spPr>
            <a:xfrm>
              <a:off x="647315" y="5768974"/>
              <a:ext cx="182025" cy="3990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0D7F6F3-EB62-A295-5F21-DB0960E7B459}"/>
                </a:ext>
              </a:extLst>
            </p:cNvPr>
            <p:cNvSpPr/>
            <p:nvPr/>
          </p:nvSpPr>
          <p:spPr>
            <a:xfrm>
              <a:off x="829339" y="5768975"/>
              <a:ext cx="1918071" cy="399081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索伦</a:t>
              </a:r>
              <a:r>
                <a:rPr lang="en-US" altLang="zh-CN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·</a:t>
              </a:r>
              <a:r>
                <a:rPr lang="zh-CN" alt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克尔凯郭尔</a:t>
              </a:r>
              <a:endParaRPr lang="zh-CN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865DF7-9D5B-FD4C-2EC0-D86880D7F41A}"/>
              </a:ext>
            </a:extLst>
          </p:cNvPr>
          <p:cNvGrpSpPr/>
          <p:nvPr/>
        </p:nvGrpSpPr>
        <p:grpSpPr>
          <a:xfrm>
            <a:off x="2907587" y="702401"/>
            <a:ext cx="2526873" cy="503434"/>
            <a:chOff x="3339101" y="702401"/>
            <a:chExt cx="2526873" cy="503434"/>
          </a:xfrm>
        </p:grpSpPr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CD620D65-876C-50F8-4AD5-F000302E69D8}"/>
                </a:ext>
              </a:extLst>
            </p:cNvPr>
            <p:cNvSpPr/>
            <p:nvPr/>
          </p:nvSpPr>
          <p:spPr>
            <a:xfrm>
              <a:off x="3339101" y="702401"/>
              <a:ext cx="2033713" cy="503434"/>
            </a:xfrm>
            <a:prstGeom prst="parallelogram">
              <a:avLst/>
            </a:prstGeom>
            <a:solidFill>
              <a:srgbClr val="CF3A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6955047D-7E39-5CFA-5432-BF9B4301882D}"/>
                </a:ext>
              </a:extLst>
            </p:cNvPr>
            <p:cNvSpPr/>
            <p:nvPr/>
          </p:nvSpPr>
          <p:spPr>
            <a:xfrm>
              <a:off x="3832261" y="702401"/>
              <a:ext cx="2033713" cy="503434"/>
            </a:xfrm>
            <a:prstGeom prst="parallelogram">
              <a:avLst/>
            </a:prstGeom>
            <a:solidFill>
              <a:srgbClr val="CF3A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84FDE409-1C37-A20D-D148-2B7FC7BE6EB4}"/>
                </a:ext>
              </a:extLst>
            </p:cNvPr>
            <p:cNvSpPr/>
            <p:nvPr/>
          </p:nvSpPr>
          <p:spPr>
            <a:xfrm>
              <a:off x="3585681" y="702401"/>
              <a:ext cx="2033713" cy="503434"/>
            </a:xfrm>
            <a:prstGeom prst="parallelogram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  <a:effectLst>
              <a:outerShdw blurRad="520493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存在先于本质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A4AA474-4B65-BD84-868A-842C79B97CE1}"/>
              </a:ext>
            </a:extLst>
          </p:cNvPr>
          <p:cNvSpPr txBox="1"/>
          <p:nvPr/>
        </p:nvSpPr>
        <p:spPr>
          <a:xfrm>
            <a:off x="467118" y="5412368"/>
            <a:ext cx="2687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600" dirty="0">
                <a:solidFill>
                  <a:schemeClr val="bg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存在主义思想的奠基者之一</a:t>
            </a:r>
          </a:p>
        </p:txBody>
      </p:sp>
    </p:spTree>
    <p:extLst>
      <p:ext uri="{BB962C8B-B14F-4D97-AF65-F5344CB8AC3E}">
        <p14:creationId xmlns:p14="http://schemas.microsoft.com/office/powerpoint/2010/main" val="37993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48075-0843-F71B-77C8-0664A061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存在主义的诞生的背景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5AF5B3-9739-91A5-CFA0-C0124B2B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两次世界大战后，欧洲遍地废墟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36FACF-2512-4B21-C9AB-9167E715F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49" y="1854200"/>
            <a:ext cx="5589158" cy="553998"/>
          </a:xfrm>
        </p:spPr>
        <p:txBody>
          <a:bodyPr>
            <a:normAutofit/>
          </a:bodyPr>
          <a:lstStyle/>
          <a:p>
            <a:r>
              <a:rPr kumimoji="1" lang="zh-CN" altLang="en-US" spc="200" dirty="0"/>
              <a:t>巴黎的花神咖啡馆，存在主义发源地之一</a:t>
            </a:r>
          </a:p>
        </p:txBody>
      </p:sp>
      <p:pic>
        <p:nvPicPr>
          <p:cNvPr id="13314" name="Picture 2" descr="二战后的西欧是如何实现快速复兴的？__凤凰网">
            <a:extLst>
              <a:ext uri="{FF2B5EF4-FFF2-40B4-BE49-F238E27FC236}">
                <a16:creationId xmlns:a16="http://schemas.microsoft.com/office/drawing/2014/main" id="{FCC8FE01-CEB1-780E-7BE8-21C55E7411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10" y="2408198"/>
            <a:ext cx="4188677" cy="278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建筑前的街道上有许多人&#10;&#10;AI 生成的内容可能不正确。">
            <a:extLst>
              <a:ext uri="{FF2B5EF4-FFF2-40B4-BE49-F238E27FC236}">
                <a16:creationId xmlns:a16="http://schemas.microsoft.com/office/drawing/2014/main" id="{EE4D08CD-02BA-407E-B290-71114D4B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952" y="2408198"/>
            <a:ext cx="4376153" cy="27880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F7E08B-06DA-4A29-1DCB-B6BFCB05CAF3}"/>
              </a:ext>
            </a:extLst>
          </p:cNvPr>
          <p:cNvSpPr txBox="1"/>
          <p:nvPr/>
        </p:nvSpPr>
        <p:spPr>
          <a:xfrm>
            <a:off x="6194452" y="5477430"/>
            <a:ext cx="4931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“存在主义是战后巴黎的流行色。”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/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“人必须为自己创造意义。”</a:t>
            </a:r>
            <a:endParaRPr kumimoji="1"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/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知识分子们在咖啡馆里激烈争辩着自由与选择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643AD3-5B04-5A30-27C3-47BE8E497D48}"/>
              </a:ext>
            </a:extLst>
          </p:cNvPr>
          <p:cNvSpPr txBox="1"/>
          <p:nvPr/>
        </p:nvSpPr>
        <p:spPr>
          <a:xfrm>
            <a:off x="1068247" y="5477430"/>
            <a:ext cx="4424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世界不再安全，旧有的价值体系完全崩塌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/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上帝、国家、科学都无法再提供意义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/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“谁能告诉我，我该怎么活？”</a:t>
            </a:r>
          </a:p>
        </p:txBody>
      </p:sp>
    </p:spTree>
    <p:extLst>
      <p:ext uri="{BB962C8B-B14F-4D97-AF65-F5344CB8AC3E}">
        <p14:creationId xmlns:p14="http://schemas.microsoft.com/office/powerpoint/2010/main" val="426835351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8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0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8" name="Freeform: Shape 11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9" name="Freeform: Shape 13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0" name="Rectangle 16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88ACBE-9A04-719F-B072-CA643B02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760" y="1228177"/>
            <a:ext cx="6119131" cy="598979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kumimoji="1" lang="zh-CN" altLang="en-US" cap="all" spc="4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加缪</a:t>
            </a:r>
            <a:r>
              <a:rPr kumimoji="1" lang="en-US" altLang="zh-CN" cap="all" spc="4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《</a:t>
            </a:r>
            <a:r>
              <a:rPr kumimoji="1" lang="zh-CN" altLang="en-US" cap="all" spc="4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西西弗神话</a:t>
            </a:r>
            <a:r>
              <a:rPr kumimoji="1" lang="en-US" altLang="zh-CN" cap="all" spc="4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》</a:t>
            </a:r>
            <a:r>
              <a:rPr kumimoji="1" lang="zh-CN" altLang="en-US" cap="all" spc="400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的荒谬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227AFA-8B61-4367-3892-83A970ED7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431" y="2279542"/>
            <a:ext cx="6125372" cy="1271175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神罚西西弗永远推石头上山，石头滚下，他再推。这个惩罚为什么是荒谬的？因为它</a:t>
            </a:r>
            <a:r>
              <a:rPr lang="zh-CN" altLang="en-US" b="1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永远没有结果</a:t>
            </a:r>
            <a:r>
              <a:rPr lang="zh-CN" altLang="en-US" b="1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。</a:t>
            </a:r>
            <a:endParaRPr lang="en-US" altLang="zh-CN" b="1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他的劳作是</a:t>
            </a:r>
            <a:r>
              <a:rPr lang="zh-CN" altLang="en-US" b="1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机械、重复、没有尽头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的。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</p:txBody>
      </p:sp>
      <p:pic>
        <p:nvPicPr>
          <p:cNvPr id="4" name="Picture 2" descr="西西弗神话》：我们每一个人都是不断推石上山的西西弗_搜狐网">
            <a:extLst>
              <a:ext uri="{FF2B5EF4-FFF2-40B4-BE49-F238E27FC236}">
                <a16:creationId xmlns:a16="http://schemas.microsoft.com/office/drawing/2014/main" id="{22CEF33F-757F-4019-DA1B-093177EE5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-1" r="47375" b="-1"/>
          <a:stretch>
            <a:fillRect/>
          </a:stretch>
        </p:blipFill>
        <p:spPr bwMode="auto">
          <a:xfrm>
            <a:off x="0" y="11"/>
            <a:ext cx="4038553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18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2B4EE5-D7A6-01D2-1010-02190CB9C123}"/>
              </a:ext>
            </a:extLst>
          </p:cNvPr>
          <p:cNvGrpSpPr/>
          <p:nvPr/>
        </p:nvGrpSpPr>
        <p:grpSpPr>
          <a:xfrm>
            <a:off x="183852" y="6295067"/>
            <a:ext cx="3348488" cy="399082"/>
            <a:chOff x="647315" y="5768974"/>
            <a:chExt cx="3348488" cy="399082"/>
          </a:xfrm>
          <a:effectLst>
            <a:outerShdw blurRad="535882" dist="38100" dir="2700000" algn="tl" rotWithShape="0">
              <a:prstClr val="black">
                <a:alpha val="30796"/>
              </a:prstClr>
            </a:outerShdw>
          </a:effectLst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7565D4E-B340-6FB7-E6A4-6F76ADE78305}"/>
                </a:ext>
              </a:extLst>
            </p:cNvPr>
            <p:cNvSpPr/>
            <p:nvPr/>
          </p:nvSpPr>
          <p:spPr>
            <a:xfrm>
              <a:off x="647315" y="5768974"/>
              <a:ext cx="182025" cy="3990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CE6DED2-30B1-59D5-536A-26EE73773A4F}"/>
                </a:ext>
              </a:extLst>
            </p:cNvPr>
            <p:cNvSpPr/>
            <p:nvPr/>
          </p:nvSpPr>
          <p:spPr>
            <a:xfrm>
              <a:off x="829339" y="5768975"/>
              <a:ext cx="3166464" cy="399081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西西弗斯的神话：徒劳的永恒</a:t>
              </a:r>
              <a:endParaRPr kumimoji="1" lang="zh-CN" alt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B89E7E-0FBE-22B1-922B-2EA89963A45C}"/>
              </a:ext>
            </a:extLst>
          </p:cNvPr>
          <p:cNvSpPr txBox="1"/>
          <p:nvPr/>
        </p:nvSpPr>
        <p:spPr>
          <a:xfrm>
            <a:off x="4790673" y="3930936"/>
            <a:ext cx="6914265" cy="2469855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indent="0" algn="ctr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000" spc="180">
                <a:solidFill>
                  <a:schemeClr val="tx1">
                    <a:alpha val="70000"/>
                  </a:schemeClr>
                </a:solidFill>
              </a:defRPr>
            </a:lvl1pPr>
            <a:lvl2pPr marL="360000" indent="0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0" spc="180">
                <a:solidFill>
                  <a:schemeClr val="tx1">
                    <a:alpha val="70000"/>
                  </a:schemeClr>
                </a:solidFill>
              </a:defRPr>
            </a:lvl2pPr>
            <a:lvl3pPr marL="1080000" indent="-360000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spc="180">
                <a:solidFill>
                  <a:schemeClr val="tx1">
                    <a:alpha val="70000"/>
                  </a:schemeClr>
                </a:solidFill>
              </a:defRPr>
            </a:lvl3pPr>
            <a:lvl4pPr marL="1080000" indent="0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0" spc="180">
                <a:solidFill>
                  <a:schemeClr val="tx1">
                    <a:alpha val="70000"/>
                  </a:schemeClr>
                </a:solidFill>
              </a:defRPr>
            </a:lvl4pPr>
            <a:lvl5pPr marL="1800000" indent="-360000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spc="180">
                <a:solidFill>
                  <a:schemeClr val="tx1">
                    <a:alpha val="7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“</a:t>
            </a:r>
            <a:r>
              <a:rPr lang="zh-CN" altLang="en-US" b="1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我们都是西西弗</a:t>
            </a:r>
            <a:r>
              <a:rPr lang="zh-CN" altLang="en-US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”</a:t>
            </a: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——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日复一日地上课、吃饭、睡觉</a:t>
            </a: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…</a:t>
            </a:r>
          </a:p>
          <a:p>
            <a:r>
              <a:rPr lang="zh-CN" altLang="en-US" b="1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人生的困境是永无止境的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。我们不断地推石上山，登顶之后巨石马上就滚落山下，终点很快就变成新的起点，循环反复，直到死亡。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加缪说，这就是我们生活的起点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荒谬。</a:t>
            </a:r>
            <a:endParaRPr lang="zh-CN" altLang="en-US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EB401DB-679D-651C-B21A-E7F26BBCCE80}"/>
              </a:ext>
            </a:extLst>
          </p:cNvPr>
          <p:cNvSpPr txBox="1"/>
          <p:nvPr/>
        </p:nvSpPr>
        <p:spPr>
          <a:xfrm>
            <a:off x="6173116" y="-1241856"/>
            <a:ext cx="6269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6000" b="1" spc="300" dirty="0">
                <a:solidFill>
                  <a:schemeClr val="tx1">
                    <a:alpha val="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存在</a:t>
            </a:r>
            <a:endParaRPr lang="zh-CN" altLang="en-US" sz="6000" b="1" spc="300" dirty="0">
              <a:solidFill>
                <a:schemeClr val="tx1">
                  <a:alpha val="0"/>
                </a:schemeClr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C199EE13-47FB-F591-B4DB-934603E2C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863" y="3831026"/>
            <a:ext cx="7234075" cy="2922859"/>
          </a:xfrm>
          <a:prstGeom prst="rect">
            <a:avLst/>
          </a:prstGeom>
          <a:effectLst>
            <a:outerShdw blurRad="599159" dist="38100" dir="2700000" algn="tl" rotWithShape="0">
              <a:prstClr val="black">
                <a:alpha val="28000"/>
              </a:prstClr>
            </a:outerShdw>
          </a:effec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10FA7D6F-9C0F-B581-9830-0F806DB4C4CA}"/>
              </a:ext>
            </a:extLst>
          </p:cNvPr>
          <p:cNvSpPr txBox="1"/>
          <p:nvPr/>
        </p:nvSpPr>
        <p:spPr>
          <a:xfrm>
            <a:off x="7220767" y="84078"/>
            <a:ext cx="4971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latin typeface="MiSans" pitchFamily="2" charset="-122"/>
                <a:ea typeface="MiSans" pitchFamily="2" charset="-122"/>
              </a:rPr>
              <a:t>“真正严肃的哲学问题只有一个，那就是</a:t>
            </a:r>
            <a:r>
              <a:rPr lang="zh-CN" altLang="en-US" b="1" dirty="0">
                <a:latin typeface="MiSans" pitchFamily="2" charset="-122"/>
                <a:ea typeface="MiSans" pitchFamily="2" charset="-122"/>
              </a:rPr>
              <a:t>自杀</a:t>
            </a:r>
            <a:r>
              <a:rPr lang="zh-CN" altLang="en-US" dirty="0">
                <a:latin typeface="MiSans" pitchFamily="2" charset="-122"/>
                <a:ea typeface="MiSans" pitchFamily="2" charset="-122"/>
              </a:rPr>
              <a:t>。”</a:t>
            </a:r>
            <a:endParaRPr lang="en-US" altLang="zh-CN" dirty="0">
              <a:latin typeface="MiSans" pitchFamily="2" charset="-122"/>
              <a:ea typeface="MiSans" pitchFamily="2" charset="-122"/>
            </a:endParaRPr>
          </a:p>
          <a:p>
            <a:pPr algn="r"/>
            <a:r>
              <a:rPr kumimoji="1" lang="en-US" altLang="zh-CN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——</a:t>
            </a:r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加缪</a:t>
            </a:r>
            <a:r>
              <a:rPr kumimoji="1" lang="en-US" altLang="zh-CN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《</a:t>
            </a:r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西西弗神话</a:t>
            </a:r>
            <a:r>
              <a:rPr kumimoji="1" lang="en-US" altLang="zh-CN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》</a:t>
            </a:r>
            <a:r>
              <a:rPr kumimoji="1"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开篇</a:t>
            </a:r>
          </a:p>
        </p:txBody>
      </p:sp>
    </p:spTree>
    <p:extLst>
      <p:ext uri="{BB962C8B-B14F-4D97-AF65-F5344CB8AC3E}">
        <p14:creationId xmlns:p14="http://schemas.microsoft.com/office/powerpoint/2010/main" val="7795630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2FC2C-B24C-198E-B884-B2433D46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8">
            <a:extLst>
              <a:ext uri="{FF2B5EF4-FFF2-40B4-BE49-F238E27FC236}">
                <a16:creationId xmlns:a16="http://schemas.microsoft.com/office/drawing/2014/main" id="{FE9145FC-2FA6-50D4-B16F-F636F4F87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0">
            <a:extLst>
              <a:ext uri="{FF2B5EF4-FFF2-40B4-BE49-F238E27FC236}">
                <a16:creationId xmlns:a16="http://schemas.microsoft.com/office/drawing/2014/main" id="{B533F12A-B8BF-7D95-8D0A-22600D0FE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38" name="Freeform: Shape 11">
              <a:extLst>
                <a:ext uri="{FF2B5EF4-FFF2-40B4-BE49-F238E27FC236}">
                  <a16:creationId xmlns:a16="http://schemas.microsoft.com/office/drawing/2014/main" id="{60956A35-4BF6-10E7-14E6-77F5F1D12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22B436-D353-6805-12D2-4019BF29E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9" name="Freeform: Shape 13">
                <a:extLst>
                  <a:ext uri="{FF2B5EF4-FFF2-40B4-BE49-F238E27FC236}">
                    <a16:creationId xmlns:a16="http://schemas.microsoft.com/office/drawing/2014/main" id="{DFF5B2DA-1030-A611-D509-A32476631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B6BCBEE-2080-ED14-0899-8CE5650C1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0" name="Rectangle 16">
            <a:extLst>
              <a:ext uri="{FF2B5EF4-FFF2-40B4-BE49-F238E27FC236}">
                <a16:creationId xmlns:a16="http://schemas.microsoft.com/office/drawing/2014/main" id="{FB158546-372A-FF71-F472-51E9F0A31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C549CC-5D41-A761-9B62-C56E1D1F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883" y="1228177"/>
            <a:ext cx="6119131" cy="598979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面对荒谬的核心：“存在”的反抗</a:t>
            </a:r>
            <a:endParaRPr kumimoji="1" lang="zh-CN" altLang="en-US" cap="all" spc="400" dirty="0"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38A8A-EBD9-0092-DBA9-1D7B8D939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904" y="2078512"/>
            <a:ext cx="6580744" cy="157909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面对这种荒谬，西西弗斯没有沮丧，他选择了反抗。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当他走下山重新搬运石头时，他是</a:t>
            </a:r>
            <a:r>
              <a:rPr lang="zh-CN" altLang="en-US" b="1" dirty="0">
                <a:solidFill>
                  <a:srgbClr val="FFD46C"/>
                </a:solidFill>
                <a:latin typeface="MiSans" pitchFamily="2" charset="-122"/>
                <a:ea typeface="MiSans" pitchFamily="2" charset="-122"/>
              </a:rPr>
              <a:t>清醒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地知道徒劳的，但那一刻，他超越了石头，他的命运属于他自己。</a:t>
            </a:r>
            <a:endParaRPr lang="en-US" altLang="zh-CN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这就是存在主义的核心：</a:t>
            </a:r>
            <a:r>
              <a:rPr lang="zh-CN" altLang="en-US" b="1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我们在选择中创造自己</a:t>
            </a:r>
            <a:r>
              <a:rPr lang="zh-CN" altLang="en-US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。</a:t>
            </a:r>
            <a:endParaRPr lang="en-US" altLang="zh-CN" dirty="0">
              <a:solidFill>
                <a:schemeClr val="tx1"/>
              </a:solidFill>
              <a:latin typeface="MiSans" pitchFamily="2" charset="-122"/>
              <a:ea typeface="MiSans" pitchFamily="2" charset="-122"/>
            </a:endParaRPr>
          </a:p>
        </p:txBody>
      </p:sp>
      <p:pic>
        <p:nvPicPr>
          <p:cNvPr id="4" name="Picture 2" descr="西西弗神话》：我们每一个人都是不断推石上山的西西弗_搜狐网">
            <a:extLst>
              <a:ext uri="{FF2B5EF4-FFF2-40B4-BE49-F238E27FC236}">
                <a16:creationId xmlns:a16="http://schemas.microsoft.com/office/drawing/2014/main" id="{37C2B402-EC69-77F9-647D-C5D72875F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-1" r="47375" b="-1"/>
          <a:stretch>
            <a:fillRect/>
          </a:stretch>
        </p:blipFill>
        <p:spPr bwMode="auto">
          <a:xfrm>
            <a:off x="0" y="11"/>
            <a:ext cx="4038553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18">
            <a:extLst>
              <a:ext uri="{FF2B5EF4-FFF2-40B4-BE49-F238E27FC236}">
                <a16:creationId xmlns:a16="http://schemas.microsoft.com/office/drawing/2014/main" id="{B38EC02F-51AF-4BD8-892B-F7CBAC131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6BA39903-295F-ABCF-F53A-48958B29772E}"/>
              </a:ext>
            </a:extLst>
          </p:cNvPr>
          <p:cNvGrpSpPr/>
          <p:nvPr/>
        </p:nvGrpSpPr>
        <p:grpSpPr>
          <a:xfrm>
            <a:off x="183852" y="6295067"/>
            <a:ext cx="3348488" cy="399082"/>
            <a:chOff x="647315" y="5768974"/>
            <a:chExt cx="3348488" cy="399082"/>
          </a:xfrm>
          <a:effectLst>
            <a:outerShdw blurRad="535882" dist="38100" dir="2700000" algn="tl" rotWithShape="0">
              <a:prstClr val="black">
                <a:alpha val="30796"/>
              </a:prstClr>
            </a:outerShdw>
          </a:effectLst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B1B198-FECA-F654-AAB5-EA57C492D0DA}"/>
                </a:ext>
              </a:extLst>
            </p:cNvPr>
            <p:cNvSpPr/>
            <p:nvPr/>
          </p:nvSpPr>
          <p:spPr>
            <a:xfrm>
              <a:off x="647315" y="5768974"/>
              <a:ext cx="182025" cy="3990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10C087A-E326-7093-8030-2970B8AF0A8E}"/>
                </a:ext>
              </a:extLst>
            </p:cNvPr>
            <p:cNvSpPr/>
            <p:nvPr/>
          </p:nvSpPr>
          <p:spPr>
            <a:xfrm>
              <a:off x="829339" y="5768975"/>
              <a:ext cx="3166464" cy="399081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Source Han Serif CN" panose="02020400000000000000" pitchFamily="18" charset="-128"/>
                  <a:ea typeface="Source Han Serif CN" panose="02020400000000000000" pitchFamily="18" charset="-128"/>
                </a:rPr>
                <a:t>西西弗斯的神话：徒劳的永恒</a:t>
              </a:r>
              <a:endParaRPr kumimoji="1" lang="zh-CN" alt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EBB0DC9-0AE1-5ED0-AE90-0DEC7DE0204F}"/>
              </a:ext>
            </a:extLst>
          </p:cNvPr>
          <p:cNvSpPr txBox="1"/>
          <p:nvPr/>
        </p:nvSpPr>
        <p:spPr>
          <a:xfrm>
            <a:off x="5093883" y="3871469"/>
            <a:ext cx="6119131" cy="1823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indent="0" algn="ctr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000" spc="180">
                <a:solidFill>
                  <a:schemeClr val="tx1">
                    <a:alpha val="70000"/>
                  </a:schemeClr>
                </a:solidFill>
              </a:defRPr>
            </a:lvl1pPr>
            <a:lvl2pPr marL="360000" indent="0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0" spc="180">
                <a:solidFill>
                  <a:schemeClr val="tx1">
                    <a:alpha val="70000"/>
                  </a:schemeClr>
                </a:solidFill>
              </a:defRPr>
            </a:lvl2pPr>
            <a:lvl3pPr marL="1080000" indent="-360000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spc="180">
                <a:solidFill>
                  <a:schemeClr val="tx1">
                    <a:alpha val="70000"/>
                  </a:schemeClr>
                </a:solidFill>
              </a:defRPr>
            </a:lvl3pPr>
            <a:lvl4pPr marL="1080000" indent="0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0" spc="180">
                <a:solidFill>
                  <a:schemeClr val="tx1">
                    <a:alpha val="70000"/>
                  </a:schemeClr>
                </a:solidFill>
              </a:defRPr>
            </a:lvl4pPr>
            <a:lvl5pPr marL="1800000" indent="-360000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spc="180">
                <a:solidFill>
                  <a:schemeClr val="tx1">
                    <a:alpha val="7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endParaRPr lang="zh-CN" altLang="en-US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1459A4-A9FE-5971-F11D-188F9D9C8074}"/>
              </a:ext>
            </a:extLst>
          </p:cNvPr>
          <p:cNvSpPr txBox="1"/>
          <p:nvPr/>
        </p:nvSpPr>
        <p:spPr>
          <a:xfrm>
            <a:off x="4886868" y="3849101"/>
            <a:ext cx="6456815" cy="232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zh-CN" altLang="en-US" spc="1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反抗不是推翻命运，而是持续</a:t>
            </a:r>
            <a:r>
              <a:rPr lang="zh-CN" altLang="en-US" sz="2000" b="1" spc="180" dirty="0">
                <a:solidFill>
                  <a:srgbClr val="FFD46C"/>
                </a:solidFill>
                <a:latin typeface="MiSans" pitchFamily="2" charset="-122"/>
                <a:ea typeface="MiSans" pitchFamily="2" charset="-122"/>
              </a:rPr>
              <a:t>保持清醒</a:t>
            </a:r>
            <a:r>
              <a:rPr lang="zh-CN" altLang="en-US" spc="1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的目光。</a:t>
            </a:r>
            <a:endParaRPr lang="en-US" altLang="zh-CN" spc="10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>
              <a:spcAft>
                <a:spcPts val="1000"/>
              </a:spcAft>
            </a:pPr>
            <a:r>
              <a:rPr lang="zh-CN" altLang="en-US" spc="1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他肉体上是奴隶，但精神上拥有对命运的解读权和态度自由。</a:t>
            </a:r>
            <a:endParaRPr lang="en-US" altLang="zh-CN" spc="10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>
              <a:spcAft>
                <a:spcPts val="1000"/>
              </a:spcAft>
            </a:pPr>
            <a:r>
              <a:rPr kumimoji="1" lang="zh-CN" altLang="en-US" spc="1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因为他选择了自己的命运，他的</a:t>
            </a:r>
            <a:r>
              <a:rPr kumimoji="1" lang="zh-CN" altLang="en-US" b="1" spc="100" dirty="0">
                <a:latin typeface="MiSans" pitchFamily="2" charset="-122"/>
                <a:ea typeface="MiSans" pitchFamily="2" charset="-122"/>
              </a:rPr>
              <a:t>反抗</a:t>
            </a:r>
            <a:r>
              <a:rPr kumimoji="1" lang="zh-CN" altLang="en-US" spc="1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给了生命意义。</a:t>
            </a:r>
            <a:endParaRPr kumimoji="1" lang="en-US" altLang="zh-CN" spc="10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>
              <a:spcAft>
                <a:spcPts val="1000"/>
              </a:spcAft>
            </a:pPr>
            <a:r>
              <a:rPr kumimoji="1" lang="zh-CN" altLang="en-US" spc="1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他反抗的不是推石头的行为，而是拒绝被徒劳感击垮的意识本身。</a:t>
            </a:r>
            <a:endParaRPr kumimoji="1" lang="en-US" altLang="zh-CN" spc="10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  <a:p>
            <a:pPr algn="ctr">
              <a:spcAft>
                <a:spcPts val="1000"/>
              </a:spcAft>
            </a:pPr>
            <a:r>
              <a:rPr kumimoji="1" lang="zh-CN" altLang="en-US" sz="2000" spc="1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加缪：“</a:t>
            </a:r>
            <a:r>
              <a:rPr kumimoji="1" lang="zh-CN" altLang="en-US" sz="2000" b="1" spc="100" dirty="0">
                <a:latin typeface="MiSans" pitchFamily="2" charset="-122"/>
                <a:ea typeface="MiSans" pitchFamily="2" charset="-122"/>
              </a:rPr>
              <a:t>必须想象西西弗是快乐的。</a:t>
            </a:r>
            <a:r>
              <a:rPr kumimoji="1" lang="zh-CN" altLang="en-US" sz="2000" spc="100" dirty="0">
                <a:solidFill>
                  <a:schemeClr val="tx1">
                    <a:alpha val="80000"/>
                  </a:schemeClr>
                </a:solidFill>
                <a:latin typeface="MiSans" pitchFamily="2" charset="-122"/>
                <a:ea typeface="MiSans" pitchFamily="2" charset="-122"/>
              </a:rPr>
              <a:t>”</a:t>
            </a:r>
            <a:endParaRPr kumimoji="1" lang="en-US" altLang="zh-CN" sz="2000" spc="100" dirty="0">
              <a:solidFill>
                <a:schemeClr val="tx1">
                  <a:alpha val="80000"/>
                </a:schemeClr>
              </a:solidFill>
              <a:latin typeface="MiSans" pitchFamily="2" charset="-122"/>
              <a:ea typeface="MiSans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27C0D13-0221-27D5-BCA8-250AEEE48561}"/>
              </a:ext>
            </a:extLst>
          </p:cNvPr>
          <p:cNvGrpSpPr/>
          <p:nvPr/>
        </p:nvGrpSpPr>
        <p:grpSpPr>
          <a:xfrm>
            <a:off x="15687548" y="67293"/>
            <a:ext cx="12088727" cy="380353"/>
            <a:chOff x="362350" y="67293"/>
            <a:chExt cx="12088727" cy="380353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C03F8BF-F5A0-5AF0-AF85-7C99A919CA41}"/>
                </a:ext>
              </a:extLst>
            </p:cNvPr>
            <p:cNvSpPr txBox="1"/>
            <p:nvPr/>
          </p:nvSpPr>
          <p:spPr>
            <a:xfrm>
              <a:off x="362350" y="6729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人类在宇宙的尺度面前还是太渺小了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……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好无助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……</a:t>
              </a:r>
              <a:endParaRPr kumimoji="1" lang="zh-CN" altLang="en-US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866AA2E-52BB-9CBF-C9EA-1A3BE1276E19}"/>
                </a:ext>
              </a:extLst>
            </p:cNvPr>
            <p:cNvSpPr txBox="1"/>
            <p:nvPr/>
          </p:nvSpPr>
          <p:spPr>
            <a:xfrm>
              <a:off x="7609364" y="77846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真想一了百了，活不下去了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3528AB9-C364-C579-4015-E1714D6FC7E9}"/>
                </a:ext>
              </a:extLst>
            </p:cNvPr>
            <p:cNvSpPr txBox="1"/>
            <p:nvPr/>
          </p:nvSpPr>
          <p:spPr>
            <a:xfrm>
              <a:off x="5855888" y="7831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这辈子有了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959BDC-AEEF-182A-DB21-1EBF9E901E3B}"/>
                </a:ext>
              </a:extLst>
            </p:cNvPr>
            <p:cNvSpPr txBox="1"/>
            <p:nvPr/>
          </p:nvSpPr>
          <p:spPr>
            <a:xfrm>
              <a:off x="10881417" y="778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开箱又不出货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4EFE03-C57C-863A-E4CE-3E1BEA9EFBF3}"/>
              </a:ext>
            </a:extLst>
          </p:cNvPr>
          <p:cNvGrpSpPr/>
          <p:nvPr/>
        </p:nvGrpSpPr>
        <p:grpSpPr>
          <a:xfrm>
            <a:off x="14117772" y="442943"/>
            <a:ext cx="12507505" cy="373567"/>
            <a:chOff x="-166927" y="442943"/>
            <a:chExt cx="12507505" cy="37356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7979449-6EE1-D44D-2B04-91BA944602A2}"/>
                </a:ext>
              </a:extLst>
            </p:cNvPr>
            <p:cNvSpPr txBox="1"/>
            <p:nvPr/>
          </p:nvSpPr>
          <p:spPr>
            <a:xfrm>
              <a:off x="3972045" y="44717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被资本做局了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ADD946A-F7B9-3A54-0897-C8D8412F0B94}"/>
                </a:ext>
              </a:extLst>
            </p:cNvPr>
            <p:cNvSpPr txBox="1"/>
            <p:nvPr/>
          </p:nvSpPr>
          <p:spPr>
            <a:xfrm>
              <a:off x="1198946" y="44294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好无奈，又被背刺了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B3CF8C2-0406-0069-39A5-654945993C44}"/>
                </a:ext>
              </a:extLst>
            </p:cNvPr>
            <p:cNvSpPr txBox="1"/>
            <p:nvPr/>
          </p:nvSpPr>
          <p:spPr>
            <a:xfrm>
              <a:off x="6908946" y="442943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这个世界一点也不美好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0C46D9A-A8DA-7AAE-ACD7-09D1AFFDC804}"/>
                </a:ext>
              </a:extLst>
            </p:cNvPr>
            <p:cNvSpPr txBox="1"/>
            <p:nvPr/>
          </p:nvSpPr>
          <p:spPr>
            <a:xfrm>
              <a:off x="9616755" y="442943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这和我月薪三千有啥关系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92A9271-258A-E098-3EDF-5F561B285E67}"/>
                </a:ext>
              </a:extLst>
            </p:cNvPr>
            <p:cNvSpPr txBox="1"/>
            <p:nvPr/>
          </p:nvSpPr>
          <p:spPr>
            <a:xfrm>
              <a:off x="5901388" y="4429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开摆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F7ED937-914D-EAF5-CF99-500FA8C51C4A}"/>
                </a:ext>
              </a:extLst>
            </p:cNvPr>
            <p:cNvSpPr txBox="1"/>
            <p:nvPr/>
          </p:nvSpPr>
          <p:spPr>
            <a:xfrm>
              <a:off x="-166927" y="44294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混吃等死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EBF0CCD-AB26-CF32-D632-93B3CB1573D6}"/>
              </a:ext>
            </a:extLst>
          </p:cNvPr>
          <p:cNvGrpSpPr/>
          <p:nvPr/>
        </p:nvGrpSpPr>
        <p:grpSpPr>
          <a:xfrm>
            <a:off x="12192000" y="820898"/>
            <a:ext cx="13150575" cy="377802"/>
            <a:chOff x="-490615" y="820898"/>
            <a:chExt cx="13150575" cy="37780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D6D0F0A-D4C9-C2EA-CA05-EC557616DF08}"/>
                </a:ext>
              </a:extLst>
            </p:cNvPr>
            <p:cNvSpPr txBox="1"/>
            <p:nvPr/>
          </p:nvSpPr>
          <p:spPr>
            <a:xfrm>
              <a:off x="8042784" y="8238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有的人生来就是牛马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EC16929-58ED-222E-6732-6EBC8DAD8682}"/>
                </a:ext>
              </a:extLst>
            </p:cNvPr>
            <p:cNvSpPr txBox="1"/>
            <p:nvPr/>
          </p:nvSpPr>
          <p:spPr>
            <a:xfrm>
              <a:off x="5414642" y="829368"/>
              <a:ext cx="272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错的不是我，是这个世界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C13F0F0-0AFE-67F6-4B11-95EA0FA6CDFA}"/>
                </a:ext>
              </a:extLst>
            </p:cNvPr>
            <p:cNvSpPr txBox="1"/>
            <p:nvPr/>
          </p:nvSpPr>
          <p:spPr>
            <a:xfrm>
              <a:off x="10397802" y="82466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这辈子就已经定型了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3C38B6D-67BF-05C5-2177-C6374B755BB5}"/>
                </a:ext>
              </a:extLst>
            </p:cNvPr>
            <p:cNvSpPr txBox="1"/>
            <p:nvPr/>
          </p:nvSpPr>
          <p:spPr>
            <a:xfrm>
              <a:off x="-490615" y="820898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一想到宇宙这么大，几十平等房价能到几百万就好无助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88BB942-7CA8-7B50-AB70-4D73B8FCFBAE}"/>
              </a:ext>
            </a:extLst>
          </p:cNvPr>
          <p:cNvGrpSpPr/>
          <p:nvPr/>
        </p:nvGrpSpPr>
        <p:grpSpPr>
          <a:xfrm>
            <a:off x="16634370" y="1168902"/>
            <a:ext cx="11935608" cy="390438"/>
            <a:chOff x="42517" y="1168902"/>
            <a:chExt cx="11935608" cy="39043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152488-DAA0-32B3-2E4D-B63156A42809}"/>
                </a:ext>
              </a:extLst>
            </p:cNvPr>
            <p:cNvSpPr txBox="1"/>
            <p:nvPr/>
          </p:nvSpPr>
          <p:spPr>
            <a:xfrm>
              <a:off x="10870129" y="118676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何意味？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F4265DA-5D7F-5021-0381-7E831610368B}"/>
                </a:ext>
              </a:extLst>
            </p:cNvPr>
            <p:cNvSpPr txBox="1"/>
            <p:nvPr/>
          </p:nvSpPr>
          <p:spPr>
            <a:xfrm>
              <a:off x="1495698" y="1190008"/>
              <a:ext cx="2350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就这样了，不如躺平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AB6790E-970C-97D2-DCE7-B35D784A0006}"/>
                </a:ext>
              </a:extLst>
            </p:cNvPr>
            <p:cNvSpPr txBox="1"/>
            <p:nvPr/>
          </p:nvSpPr>
          <p:spPr>
            <a:xfrm>
              <a:off x="3936328" y="1190008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啊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xxx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怎么这么坏啊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AB98883-4679-D4BA-3DBE-BB4B295A4519}"/>
                </a:ext>
              </a:extLst>
            </p:cNvPr>
            <p:cNvSpPr txBox="1"/>
            <p:nvPr/>
          </p:nvSpPr>
          <p:spPr>
            <a:xfrm>
              <a:off x="7790275" y="1190008"/>
              <a:ext cx="2996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看看就好了，又开始幻想了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851B647-EA1B-3299-8979-B47A3E7B1338}"/>
                </a:ext>
              </a:extLst>
            </p:cNvPr>
            <p:cNvSpPr txBox="1"/>
            <p:nvPr/>
          </p:nvSpPr>
          <p:spPr>
            <a:xfrm>
              <a:off x="6166661" y="118676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放弃治疗吧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EC78A44-A250-BE50-030F-42075F1F3EF0}"/>
                </a:ext>
              </a:extLst>
            </p:cNvPr>
            <p:cNvSpPr txBox="1"/>
            <p:nvPr/>
          </p:nvSpPr>
          <p:spPr>
            <a:xfrm>
              <a:off x="42517" y="1168902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Xx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不了一点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0A562F9-1E11-1EFE-D141-4FF70BAD4B6B}"/>
              </a:ext>
            </a:extLst>
          </p:cNvPr>
          <p:cNvGrpSpPr/>
          <p:nvPr/>
        </p:nvGrpSpPr>
        <p:grpSpPr>
          <a:xfrm>
            <a:off x="28859027" y="63058"/>
            <a:ext cx="12088727" cy="380353"/>
            <a:chOff x="362350" y="67293"/>
            <a:chExt cx="12088727" cy="380353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0D8F6B8-FA84-DE52-DC7A-2142320283DF}"/>
                </a:ext>
              </a:extLst>
            </p:cNvPr>
            <p:cNvSpPr txBox="1"/>
            <p:nvPr/>
          </p:nvSpPr>
          <p:spPr>
            <a:xfrm>
              <a:off x="362350" y="6729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人类在宇宙的尺度面前还是太渺小了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……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好无助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……</a:t>
              </a:r>
              <a:endParaRPr kumimoji="1" lang="zh-CN" altLang="en-US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7E961C9-754B-3CE6-66F4-2E04A45996C0}"/>
                </a:ext>
              </a:extLst>
            </p:cNvPr>
            <p:cNvSpPr txBox="1"/>
            <p:nvPr/>
          </p:nvSpPr>
          <p:spPr>
            <a:xfrm>
              <a:off x="7609364" y="77846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真想一了百了，活不下去了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30C3F5E-AB8E-3549-D9B2-009059380BDC}"/>
                </a:ext>
              </a:extLst>
            </p:cNvPr>
            <p:cNvSpPr txBox="1"/>
            <p:nvPr/>
          </p:nvSpPr>
          <p:spPr>
            <a:xfrm>
              <a:off x="5855888" y="7831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这辈子有了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709A7ED-FFE9-0766-3319-FC62ABF31BE1}"/>
                </a:ext>
              </a:extLst>
            </p:cNvPr>
            <p:cNvSpPr txBox="1"/>
            <p:nvPr/>
          </p:nvSpPr>
          <p:spPr>
            <a:xfrm>
              <a:off x="10881417" y="778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开箱又不出货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985BA28-6364-B9E7-0829-F93DBA0EC0D4}"/>
              </a:ext>
            </a:extLst>
          </p:cNvPr>
          <p:cNvGrpSpPr/>
          <p:nvPr/>
        </p:nvGrpSpPr>
        <p:grpSpPr>
          <a:xfrm>
            <a:off x="27289251" y="438708"/>
            <a:ext cx="12507505" cy="373567"/>
            <a:chOff x="-166927" y="442943"/>
            <a:chExt cx="12507505" cy="373567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D7B5013-AA84-5F56-7550-F6846B29D70E}"/>
                </a:ext>
              </a:extLst>
            </p:cNvPr>
            <p:cNvSpPr txBox="1"/>
            <p:nvPr/>
          </p:nvSpPr>
          <p:spPr>
            <a:xfrm>
              <a:off x="3972045" y="44717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被资本做局了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566699F-BED7-FD64-4058-060F58BBB995}"/>
                </a:ext>
              </a:extLst>
            </p:cNvPr>
            <p:cNvSpPr txBox="1"/>
            <p:nvPr/>
          </p:nvSpPr>
          <p:spPr>
            <a:xfrm>
              <a:off x="1198946" y="44294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好无奈，又被背刺了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741CCC5-6BEE-0568-2DF0-72DDA42B71ED}"/>
                </a:ext>
              </a:extLst>
            </p:cNvPr>
            <p:cNvSpPr txBox="1"/>
            <p:nvPr/>
          </p:nvSpPr>
          <p:spPr>
            <a:xfrm>
              <a:off x="6908946" y="442943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这个世界一点也不美好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18F987C-9318-97F4-AEF7-FBF973104CCD}"/>
                </a:ext>
              </a:extLst>
            </p:cNvPr>
            <p:cNvSpPr txBox="1"/>
            <p:nvPr/>
          </p:nvSpPr>
          <p:spPr>
            <a:xfrm>
              <a:off x="9616755" y="442943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这和我月薪三千有啥关系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ADBDFDB-5B92-57CD-1CF7-93CC2E9A84EE}"/>
                </a:ext>
              </a:extLst>
            </p:cNvPr>
            <p:cNvSpPr txBox="1"/>
            <p:nvPr/>
          </p:nvSpPr>
          <p:spPr>
            <a:xfrm>
              <a:off x="5901388" y="4429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开摆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246AD90-D359-97FA-243F-A6EF6433C018}"/>
                </a:ext>
              </a:extLst>
            </p:cNvPr>
            <p:cNvSpPr txBox="1"/>
            <p:nvPr/>
          </p:nvSpPr>
          <p:spPr>
            <a:xfrm>
              <a:off x="-166927" y="44294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混吃等死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DCEFF61-A4A3-8701-72BB-6550B2AEDD00}"/>
              </a:ext>
            </a:extLst>
          </p:cNvPr>
          <p:cNvGrpSpPr/>
          <p:nvPr/>
        </p:nvGrpSpPr>
        <p:grpSpPr>
          <a:xfrm>
            <a:off x="25363479" y="816663"/>
            <a:ext cx="13150575" cy="377802"/>
            <a:chOff x="-490615" y="820898"/>
            <a:chExt cx="13150575" cy="377802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84329CA-72DC-FE8A-0E4F-AE007FF01511}"/>
                </a:ext>
              </a:extLst>
            </p:cNvPr>
            <p:cNvSpPr txBox="1"/>
            <p:nvPr/>
          </p:nvSpPr>
          <p:spPr>
            <a:xfrm>
              <a:off x="8042784" y="8238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有的人生来就是牛马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CF45C48-B543-14BA-8F84-05B99F8F862C}"/>
                </a:ext>
              </a:extLst>
            </p:cNvPr>
            <p:cNvSpPr txBox="1"/>
            <p:nvPr/>
          </p:nvSpPr>
          <p:spPr>
            <a:xfrm>
              <a:off x="5414642" y="829368"/>
              <a:ext cx="272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错的不是我，是这个世界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8D46453-C498-B692-75F7-18E97C7429D7}"/>
                </a:ext>
              </a:extLst>
            </p:cNvPr>
            <p:cNvSpPr txBox="1"/>
            <p:nvPr/>
          </p:nvSpPr>
          <p:spPr>
            <a:xfrm>
              <a:off x="10397802" y="82466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这辈子就已经定型了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6839DE6-D428-E445-2697-159F687264FB}"/>
                </a:ext>
              </a:extLst>
            </p:cNvPr>
            <p:cNvSpPr txBox="1"/>
            <p:nvPr/>
          </p:nvSpPr>
          <p:spPr>
            <a:xfrm>
              <a:off x="-490615" y="820898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一想到宇宙这么大，几十平等房价能到几百万就好无助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C127817-B57B-192E-4A3D-9FEA95635031}"/>
              </a:ext>
            </a:extLst>
          </p:cNvPr>
          <p:cNvGrpSpPr/>
          <p:nvPr/>
        </p:nvGrpSpPr>
        <p:grpSpPr>
          <a:xfrm>
            <a:off x="29805849" y="1164667"/>
            <a:ext cx="11935608" cy="390438"/>
            <a:chOff x="42517" y="1168902"/>
            <a:chExt cx="11935608" cy="390438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EFB7E09-514D-9A69-5174-8C75272D74D6}"/>
                </a:ext>
              </a:extLst>
            </p:cNvPr>
            <p:cNvSpPr txBox="1"/>
            <p:nvPr/>
          </p:nvSpPr>
          <p:spPr>
            <a:xfrm>
              <a:off x="10870129" y="118676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何意味？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9CA8623-8377-AE56-CF7E-600C12E380ED}"/>
                </a:ext>
              </a:extLst>
            </p:cNvPr>
            <p:cNvSpPr txBox="1"/>
            <p:nvPr/>
          </p:nvSpPr>
          <p:spPr>
            <a:xfrm>
              <a:off x="1495698" y="1190008"/>
              <a:ext cx="2350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就这样了，不如躺平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1DD4BCC-9A3F-7C89-81A7-E5EF90BA7F7B}"/>
                </a:ext>
              </a:extLst>
            </p:cNvPr>
            <p:cNvSpPr txBox="1"/>
            <p:nvPr/>
          </p:nvSpPr>
          <p:spPr>
            <a:xfrm>
              <a:off x="3936328" y="1190008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啊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xxx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怎么这么坏啊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576636F-5985-0759-0B76-D6E983A21E77}"/>
                </a:ext>
              </a:extLst>
            </p:cNvPr>
            <p:cNvSpPr txBox="1"/>
            <p:nvPr/>
          </p:nvSpPr>
          <p:spPr>
            <a:xfrm>
              <a:off x="7790275" y="1190008"/>
              <a:ext cx="2996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看看就好了，又开始幻想了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5402BE6-1CA5-9289-54E7-2169AF9B685C}"/>
                </a:ext>
              </a:extLst>
            </p:cNvPr>
            <p:cNvSpPr txBox="1"/>
            <p:nvPr/>
          </p:nvSpPr>
          <p:spPr>
            <a:xfrm>
              <a:off x="6166661" y="118676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放弃治疗吧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D304EC4E-5D4F-27CD-4F88-9FA588BA8AC0}"/>
                </a:ext>
              </a:extLst>
            </p:cNvPr>
            <p:cNvSpPr txBox="1"/>
            <p:nvPr/>
          </p:nvSpPr>
          <p:spPr>
            <a:xfrm>
              <a:off x="42517" y="1168902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Xx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不了一点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08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803F6-17F6-BB8F-E64C-9E7D1232F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既然我们和一切事物最终都会消逝，</a:t>
            </a:r>
            <a:br>
              <a:rPr kumimoji="1" lang="en-US" altLang="zh-CN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</a:br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那活着还有什么意义呢？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F11591-2867-AFF5-32CC-0142FE1F17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i="0" dirty="0">
                <a:latin typeface="MiSans" pitchFamily="2" charset="-122"/>
                <a:ea typeface="MiSans" pitchFamily="2" charset="-122"/>
              </a:rPr>
              <a:t>存在主义的的对立：虚无主义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CDD8275-5297-F5D2-DDDF-3388BBFB46A7}"/>
              </a:ext>
            </a:extLst>
          </p:cNvPr>
          <p:cNvGrpSpPr/>
          <p:nvPr/>
        </p:nvGrpSpPr>
        <p:grpSpPr>
          <a:xfrm>
            <a:off x="-4623109" y="67293"/>
            <a:ext cx="12088727" cy="380353"/>
            <a:chOff x="362350" y="67293"/>
            <a:chExt cx="12088727" cy="38035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F334E4E-781D-97B0-D92B-48C1605254E8}"/>
                </a:ext>
              </a:extLst>
            </p:cNvPr>
            <p:cNvSpPr txBox="1"/>
            <p:nvPr/>
          </p:nvSpPr>
          <p:spPr>
            <a:xfrm>
              <a:off x="362350" y="6729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人类在宇宙的尺度面前还是太渺小了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……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好无助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……</a:t>
              </a:r>
              <a:endParaRPr kumimoji="1" lang="zh-CN" altLang="en-US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849A7B6-0C45-15D4-F31F-843CDEC6D90E}"/>
                </a:ext>
              </a:extLst>
            </p:cNvPr>
            <p:cNvSpPr txBox="1"/>
            <p:nvPr/>
          </p:nvSpPr>
          <p:spPr>
            <a:xfrm>
              <a:off x="7609364" y="77846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真想一了百了，活不下去了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0B5A37A-5659-03B8-4335-4E7E82C374A4}"/>
                </a:ext>
              </a:extLst>
            </p:cNvPr>
            <p:cNvSpPr txBox="1"/>
            <p:nvPr/>
          </p:nvSpPr>
          <p:spPr>
            <a:xfrm>
              <a:off x="5855888" y="7831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这辈子有了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98CA53C-71B4-55F4-CC7C-C5A31850911B}"/>
                </a:ext>
              </a:extLst>
            </p:cNvPr>
            <p:cNvSpPr txBox="1"/>
            <p:nvPr/>
          </p:nvSpPr>
          <p:spPr>
            <a:xfrm>
              <a:off x="10881417" y="778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开箱又不出货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AD2231D-DA9C-1731-03C8-140E4EB0DAE2}"/>
              </a:ext>
            </a:extLst>
          </p:cNvPr>
          <p:cNvGrpSpPr/>
          <p:nvPr/>
        </p:nvGrpSpPr>
        <p:grpSpPr>
          <a:xfrm>
            <a:off x="-6096132" y="442943"/>
            <a:ext cx="12507505" cy="373567"/>
            <a:chOff x="-166927" y="442943"/>
            <a:chExt cx="12507505" cy="37356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6953D81-BAA0-38B6-AEBB-C9D68A3C2C7B}"/>
                </a:ext>
              </a:extLst>
            </p:cNvPr>
            <p:cNvSpPr txBox="1"/>
            <p:nvPr/>
          </p:nvSpPr>
          <p:spPr>
            <a:xfrm>
              <a:off x="3972045" y="44717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被资本做局了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28F9F41-D7B4-D3D5-C4E8-32679EF531A3}"/>
                </a:ext>
              </a:extLst>
            </p:cNvPr>
            <p:cNvSpPr txBox="1"/>
            <p:nvPr/>
          </p:nvSpPr>
          <p:spPr>
            <a:xfrm>
              <a:off x="1198946" y="44294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好无奈，又被背刺了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55BC62E-012F-8567-E16F-FBA2AA788764}"/>
                </a:ext>
              </a:extLst>
            </p:cNvPr>
            <p:cNvSpPr txBox="1"/>
            <p:nvPr/>
          </p:nvSpPr>
          <p:spPr>
            <a:xfrm>
              <a:off x="6908946" y="442943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这个世界一点也不美好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CA1F09C-EAA6-7D23-B522-58EFA7E85CEC}"/>
                </a:ext>
              </a:extLst>
            </p:cNvPr>
            <p:cNvSpPr txBox="1"/>
            <p:nvPr/>
          </p:nvSpPr>
          <p:spPr>
            <a:xfrm>
              <a:off x="9616755" y="442943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这和我月薪三千有啥关系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FDFD4C-3C95-459D-1253-998516073A0C}"/>
                </a:ext>
              </a:extLst>
            </p:cNvPr>
            <p:cNvSpPr txBox="1"/>
            <p:nvPr/>
          </p:nvSpPr>
          <p:spPr>
            <a:xfrm>
              <a:off x="5901388" y="4429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开摆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687518C-2A9F-D289-32B6-16CF8EFDFD2F}"/>
                </a:ext>
              </a:extLst>
            </p:cNvPr>
            <p:cNvSpPr txBox="1"/>
            <p:nvPr/>
          </p:nvSpPr>
          <p:spPr>
            <a:xfrm>
              <a:off x="-166927" y="44294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混吃等死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7C3FF30-D7A0-4DAD-CF4F-BD8A01BB309E}"/>
              </a:ext>
            </a:extLst>
          </p:cNvPr>
          <p:cNvGrpSpPr/>
          <p:nvPr/>
        </p:nvGrpSpPr>
        <p:grpSpPr>
          <a:xfrm>
            <a:off x="-8118657" y="820898"/>
            <a:ext cx="13150575" cy="377802"/>
            <a:chOff x="-490615" y="820898"/>
            <a:chExt cx="13150575" cy="377802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E56AA65-89A6-F9A6-9AC5-4EAC3BA574D6}"/>
                </a:ext>
              </a:extLst>
            </p:cNvPr>
            <p:cNvSpPr txBox="1"/>
            <p:nvPr/>
          </p:nvSpPr>
          <p:spPr>
            <a:xfrm>
              <a:off x="8042784" y="8238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有的人生来就是牛马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9836189-F818-E285-CD05-1DA7FBF3C67E}"/>
                </a:ext>
              </a:extLst>
            </p:cNvPr>
            <p:cNvSpPr txBox="1"/>
            <p:nvPr/>
          </p:nvSpPr>
          <p:spPr>
            <a:xfrm>
              <a:off x="5414642" y="829368"/>
              <a:ext cx="272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错的不是我，是这个世界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9946EA-03A1-2F43-C8DE-7BB4DEBA9C48}"/>
                </a:ext>
              </a:extLst>
            </p:cNvPr>
            <p:cNvSpPr txBox="1"/>
            <p:nvPr/>
          </p:nvSpPr>
          <p:spPr>
            <a:xfrm>
              <a:off x="10397802" y="82466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这辈子就已经定型了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32DD38-0AC4-B716-A697-D2D59BE8B0DE}"/>
                </a:ext>
              </a:extLst>
            </p:cNvPr>
            <p:cNvSpPr txBox="1"/>
            <p:nvPr/>
          </p:nvSpPr>
          <p:spPr>
            <a:xfrm>
              <a:off x="-490615" y="820898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一想到宇宙这么大，几十平等房价能到几百万就好无助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549392D-0E93-CCC5-7763-4AB156ADB535}"/>
              </a:ext>
            </a:extLst>
          </p:cNvPr>
          <p:cNvGrpSpPr/>
          <p:nvPr/>
        </p:nvGrpSpPr>
        <p:grpSpPr>
          <a:xfrm>
            <a:off x="-3676287" y="1168902"/>
            <a:ext cx="11935608" cy="390438"/>
            <a:chOff x="42517" y="1168902"/>
            <a:chExt cx="11935608" cy="390438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B248500-6A64-1E6E-100B-84461358CF80}"/>
                </a:ext>
              </a:extLst>
            </p:cNvPr>
            <p:cNvSpPr txBox="1"/>
            <p:nvPr/>
          </p:nvSpPr>
          <p:spPr>
            <a:xfrm>
              <a:off x="10870129" y="118676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何意味？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A8DD613-FC43-EDDF-1A49-1361ABAFE6B1}"/>
                </a:ext>
              </a:extLst>
            </p:cNvPr>
            <p:cNvSpPr txBox="1"/>
            <p:nvPr/>
          </p:nvSpPr>
          <p:spPr>
            <a:xfrm>
              <a:off x="1495698" y="1190008"/>
              <a:ext cx="2350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就这样了，不如躺平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7B284A4-9C96-C61A-E21F-2D1EC2F310AB}"/>
                </a:ext>
              </a:extLst>
            </p:cNvPr>
            <p:cNvSpPr txBox="1"/>
            <p:nvPr/>
          </p:nvSpPr>
          <p:spPr>
            <a:xfrm>
              <a:off x="3936328" y="1190008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啊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xxx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怎么这么坏啊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F91A0E9-8FFF-C1A7-EE07-2E2F86BB6436}"/>
                </a:ext>
              </a:extLst>
            </p:cNvPr>
            <p:cNvSpPr txBox="1"/>
            <p:nvPr/>
          </p:nvSpPr>
          <p:spPr>
            <a:xfrm>
              <a:off x="7790275" y="1190008"/>
              <a:ext cx="2996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看看就好了，又开始幻想了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14AF0BF-DF64-FA5F-3388-9255FDCF822D}"/>
                </a:ext>
              </a:extLst>
            </p:cNvPr>
            <p:cNvSpPr txBox="1"/>
            <p:nvPr/>
          </p:nvSpPr>
          <p:spPr>
            <a:xfrm>
              <a:off x="6166661" y="118676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放弃治疗吧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31CF8B0-AAC4-659B-F631-94E34C1364BE}"/>
                </a:ext>
              </a:extLst>
            </p:cNvPr>
            <p:cNvSpPr txBox="1"/>
            <p:nvPr/>
          </p:nvSpPr>
          <p:spPr>
            <a:xfrm>
              <a:off x="42517" y="1168902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Xx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不了一点</a:t>
              </a: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2BA4880A-4B11-7C09-AF2E-801A25DE891C}"/>
              </a:ext>
            </a:extLst>
          </p:cNvPr>
          <p:cNvGrpSpPr/>
          <p:nvPr/>
        </p:nvGrpSpPr>
        <p:grpSpPr>
          <a:xfrm>
            <a:off x="8125444" y="63058"/>
            <a:ext cx="12088727" cy="380353"/>
            <a:chOff x="362350" y="67293"/>
            <a:chExt cx="12088727" cy="380353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7E163A7C-EB4B-601C-0A20-90E1110F12B2}"/>
                </a:ext>
              </a:extLst>
            </p:cNvPr>
            <p:cNvSpPr txBox="1"/>
            <p:nvPr/>
          </p:nvSpPr>
          <p:spPr>
            <a:xfrm>
              <a:off x="362350" y="67293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人类在宇宙的尺度面前还是太渺小了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……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好无助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……</a:t>
              </a:r>
              <a:endParaRPr kumimoji="1" lang="zh-CN" altLang="en-US" dirty="0">
                <a:solidFill>
                  <a:schemeClr val="tx1">
                    <a:alpha val="20000"/>
                  </a:schemeClr>
                </a:solidFill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65EEE3D7-1E2A-A4A9-13E7-4E0F0BCDB981}"/>
                </a:ext>
              </a:extLst>
            </p:cNvPr>
            <p:cNvSpPr txBox="1"/>
            <p:nvPr/>
          </p:nvSpPr>
          <p:spPr>
            <a:xfrm>
              <a:off x="7609364" y="77846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真想一了百了，活不下去了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DED100F9-C8FA-5388-146F-E8AD0E1D1AAB}"/>
                </a:ext>
              </a:extLst>
            </p:cNvPr>
            <p:cNvSpPr txBox="1"/>
            <p:nvPr/>
          </p:nvSpPr>
          <p:spPr>
            <a:xfrm>
              <a:off x="5855888" y="7831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这辈子有了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026F8699-4661-A3A1-EF42-71EC6D26D2D4}"/>
                </a:ext>
              </a:extLst>
            </p:cNvPr>
            <p:cNvSpPr txBox="1"/>
            <p:nvPr/>
          </p:nvSpPr>
          <p:spPr>
            <a:xfrm>
              <a:off x="10881417" y="7784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开箱又不出货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35D99D0-8177-96A1-72AB-1533AA9BAD66}"/>
              </a:ext>
            </a:extLst>
          </p:cNvPr>
          <p:cNvGrpSpPr/>
          <p:nvPr/>
        </p:nvGrpSpPr>
        <p:grpSpPr>
          <a:xfrm>
            <a:off x="6826021" y="438708"/>
            <a:ext cx="12507505" cy="373567"/>
            <a:chOff x="-166927" y="442943"/>
            <a:chExt cx="12507505" cy="37356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DBE68DB-27A0-5AB9-6194-7B5DBFD14656}"/>
                </a:ext>
              </a:extLst>
            </p:cNvPr>
            <p:cNvSpPr txBox="1"/>
            <p:nvPr/>
          </p:nvSpPr>
          <p:spPr>
            <a:xfrm>
              <a:off x="3972045" y="44717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被资本做局了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901604A-2AFC-AD94-99F8-300788080B0D}"/>
                </a:ext>
              </a:extLst>
            </p:cNvPr>
            <p:cNvSpPr txBox="1"/>
            <p:nvPr/>
          </p:nvSpPr>
          <p:spPr>
            <a:xfrm>
              <a:off x="1198946" y="442943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好无奈，又被背刺了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D563EE4-B9AE-EB51-71EC-864687AC257D}"/>
                </a:ext>
              </a:extLst>
            </p:cNvPr>
            <p:cNvSpPr txBox="1"/>
            <p:nvPr/>
          </p:nvSpPr>
          <p:spPr>
            <a:xfrm>
              <a:off x="6908946" y="442943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这个世界一点也不美好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EF427803-0CA4-8D92-E604-904764482EE9}"/>
                </a:ext>
              </a:extLst>
            </p:cNvPr>
            <p:cNvSpPr txBox="1"/>
            <p:nvPr/>
          </p:nvSpPr>
          <p:spPr>
            <a:xfrm>
              <a:off x="9616755" y="442943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这和我月薪三千有啥关系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9C6C8E71-2C11-E96D-72D6-82D192F15797}"/>
                </a:ext>
              </a:extLst>
            </p:cNvPr>
            <p:cNvSpPr txBox="1"/>
            <p:nvPr/>
          </p:nvSpPr>
          <p:spPr>
            <a:xfrm>
              <a:off x="5901388" y="44294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开摆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669505D-DB47-1C9A-0A34-68DD56277C63}"/>
                </a:ext>
              </a:extLst>
            </p:cNvPr>
            <p:cNvSpPr txBox="1"/>
            <p:nvPr/>
          </p:nvSpPr>
          <p:spPr>
            <a:xfrm>
              <a:off x="-166927" y="44294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混吃等死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EE71A47E-159F-F1BF-3E3A-65C2D2724D3D}"/>
              </a:ext>
            </a:extLst>
          </p:cNvPr>
          <p:cNvGrpSpPr/>
          <p:nvPr/>
        </p:nvGrpSpPr>
        <p:grpSpPr>
          <a:xfrm>
            <a:off x="4969980" y="816663"/>
            <a:ext cx="13150575" cy="377802"/>
            <a:chOff x="-490615" y="820898"/>
            <a:chExt cx="13150575" cy="377802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DA06157-73B0-0261-8548-C7E0AF510E54}"/>
                </a:ext>
              </a:extLst>
            </p:cNvPr>
            <p:cNvSpPr txBox="1"/>
            <p:nvPr/>
          </p:nvSpPr>
          <p:spPr>
            <a:xfrm>
              <a:off x="8042784" y="823886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有的人生来就是牛马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D85A3DD-452E-6B4E-5698-99DE1DC3D66F}"/>
                </a:ext>
              </a:extLst>
            </p:cNvPr>
            <p:cNvSpPr txBox="1"/>
            <p:nvPr/>
          </p:nvSpPr>
          <p:spPr>
            <a:xfrm>
              <a:off x="5414642" y="829368"/>
              <a:ext cx="2727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错的不是我，是这个世界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16CA4912-53F7-8C6D-A6B1-9F8A430A08CE}"/>
                </a:ext>
              </a:extLst>
            </p:cNvPr>
            <p:cNvSpPr txBox="1"/>
            <p:nvPr/>
          </p:nvSpPr>
          <p:spPr>
            <a:xfrm>
              <a:off x="10397802" y="824665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这辈子就已经定型了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D3160EAF-7251-948C-5F86-410D5624F106}"/>
                </a:ext>
              </a:extLst>
            </p:cNvPr>
            <p:cNvSpPr txBox="1"/>
            <p:nvPr/>
          </p:nvSpPr>
          <p:spPr>
            <a:xfrm>
              <a:off x="-490615" y="820898"/>
              <a:ext cx="572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一想到宇宙这么大，几十平等房价能到几百万就好无助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4913B264-4788-D6F8-9187-180F475AB855}"/>
              </a:ext>
            </a:extLst>
          </p:cNvPr>
          <p:cNvGrpSpPr/>
          <p:nvPr/>
        </p:nvGrpSpPr>
        <p:grpSpPr>
          <a:xfrm>
            <a:off x="8717132" y="1164667"/>
            <a:ext cx="11935608" cy="390438"/>
            <a:chOff x="42517" y="1168902"/>
            <a:chExt cx="11935608" cy="390438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4C586628-04D3-55F2-4BD9-5EE8F7E9B0C4}"/>
                </a:ext>
              </a:extLst>
            </p:cNvPr>
            <p:cNvSpPr txBox="1"/>
            <p:nvPr/>
          </p:nvSpPr>
          <p:spPr>
            <a:xfrm>
              <a:off x="10870129" y="118676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何意味？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16F7CC9-6A9E-73D8-E4D4-65E393DA984C}"/>
                </a:ext>
              </a:extLst>
            </p:cNvPr>
            <p:cNvSpPr txBox="1"/>
            <p:nvPr/>
          </p:nvSpPr>
          <p:spPr>
            <a:xfrm>
              <a:off x="1495698" y="1190008"/>
              <a:ext cx="2350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就这样了，不如躺平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7E937316-83D8-95E3-4EC8-2D1007A10112}"/>
                </a:ext>
              </a:extLst>
            </p:cNvPr>
            <p:cNvSpPr txBox="1"/>
            <p:nvPr/>
          </p:nvSpPr>
          <p:spPr>
            <a:xfrm>
              <a:off x="3936328" y="1190008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啊</a:t>
              </a:r>
              <a:r>
                <a:rPr kumimoji="1" lang="en-US" altLang="zh-CN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xxx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怎么这么坏啊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EE2C800B-D970-EDC9-17DD-96FC099F4A1A}"/>
                </a:ext>
              </a:extLst>
            </p:cNvPr>
            <p:cNvSpPr txBox="1"/>
            <p:nvPr/>
          </p:nvSpPr>
          <p:spPr>
            <a:xfrm>
              <a:off x="7790275" y="1190008"/>
              <a:ext cx="2996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看看就好了，又开始幻想了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54DD95BA-F884-5826-0029-AC2CD6B95B1E}"/>
                </a:ext>
              </a:extLst>
            </p:cNvPr>
            <p:cNvSpPr txBox="1"/>
            <p:nvPr/>
          </p:nvSpPr>
          <p:spPr>
            <a:xfrm>
              <a:off x="6166661" y="118676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放弃治疗吧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2E111527-027D-8C4E-8481-1FE3ED521A7E}"/>
                </a:ext>
              </a:extLst>
            </p:cNvPr>
            <p:cNvSpPr txBox="1"/>
            <p:nvPr/>
          </p:nvSpPr>
          <p:spPr>
            <a:xfrm>
              <a:off x="42517" y="1168902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Xx</a:t>
              </a:r>
              <a:r>
                <a:rPr kumimoji="1" lang="zh-CN" altLang="en-US" dirty="0">
                  <a:solidFill>
                    <a:schemeClr val="tx1">
                      <a:alpha val="20000"/>
                    </a:schemeClr>
                  </a:solidFill>
                  <a:latin typeface="MiSans Normal" pitchFamily="2" charset="-122"/>
                  <a:ea typeface="MiSans Normal" pitchFamily="2" charset="-122"/>
                </a:rPr>
                <a:t>不了一点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243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le:去码头整点薯条.webp">
            <a:extLst>
              <a:ext uri="{FF2B5EF4-FFF2-40B4-BE49-F238E27FC236}">
                <a16:creationId xmlns:a16="http://schemas.microsoft.com/office/drawing/2014/main" id="{B825930E-C562-D6F6-3044-65CD1EA0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3005" y="310411"/>
            <a:ext cx="6205989" cy="6237177"/>
          </a:xfrm>
          <a:prstGeom prst="rect">
            <a:avLst/>
          </a:prstGeom>
          <a:noFill/>
          <a:effectLst>
            <a:outerShdw blurRad="542833" dist="38100" dir="5400000" sx="101000" sy="101000" algn="t" rotWithShape="0">
              <a:prstClr val="black">
                <a:alpha val="24929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4FF7D42-F66C-195B-028C-054E0C8F31ED}"/>
              </a:ext>
            </a:extLst>
          </p:cNvPr>
          <p:cNvSpPr txBox="1"/>
          <p:nvPr/>
        </p:nvSpPr>
        <p:spPr>
          <a:xfrm>
            <a:off x="2531340" y="4850579"/>
            <a:ext cx="461665" cy="170816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kumimoji="1" lang="zh-CN" altLang="en-US" b="1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去码头整点薯条</a:t>
            </a:r>
          </a:p>
        </p:txBody>
      </p:sp>
    </p:spTree>
    <p:extLst>
      <p:ext uri="{BB962C8B-B14F-4D97-AF65-F5344CB8AC3E}">
        <p14:creationId xmlns:p14="http://schemas.microsoft.com/office/powerpoint/2010/main" val="1300967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4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D985A2-7283-90B7-34BF-507225713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3C391462-D35E-541F-7850-B97C1A0A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4DB27A-49EB-E50E-0A43-C57CE174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8" y="540033"/>
            <a:ext cx="3884962" cy="1331604"/>
          </a:xfrm>
        </p:spPr>
        <p:txBody>
          <a:bodyPr anchor="b">
            <a:normAutofit/>
          </a:bodyPr>
          <a:lstStyle/>
          <a:p>
            <a:pPr algn="ctr"/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从虚无主义</a:t>
            </a:r>
            <a:br>
              <a:rPr kumimoji="1" lang="en-US" altLang="zh-CN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</a:br>
            <a:r>
              <a:rPr kumimoji="1" lang="zh-CN" altLang="en-US" dirty="0"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走向存在主义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204A402-A073-8967-FC5F-765583D0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D3A65C-1189-8275-7BCC-E644BC9FE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987" y="2759076"/>
            <a:ext cx="3986407" cy="3917295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</a:rPr>
              <a:t>虚无的起点</a:t>
            </a:r>
            <a:r>
              <a:rPr lang="zh-CN" altLang="en-US" b="1" dirty="0">
                <a:solidFill>
                  <a:schemeClr val="tx1">
                    <a:alpha val="8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</a:rPr>
              <a:t> 我们追求的“一辈子终极目标”可能毫无意义</a:t>
            </a:r>
            <a:endParaRPr lang="en-US" altLang="zh-CN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存在的选择</a:t>
            </a:r>
            <a:r>
              <a:rPr lang="zh-CN" altLang="en-US" b="1" dirty="0">
                <a:solidFill>
                  <a:schemeClr val="tx1">
                    <a:alpha val="80000"/>
                  </a:schemeClr>
                </a:solidFill>
              </a:rPr>
              <a:t>：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</a:rPr>
              <a:t> 但既然终极目标是虚无的，那么我可以选择我</a:t>
            </a:r>
            <a:r>
              <a:rPr lang="zh-CN" altLang="en-US" b="1" dirty="0">
                <a:solidFill>
                  <a:schemeClr val="tx1"/>
                </a:solidFill>
              </a:rPr>
              <a:t>当下的小目标</a:t>
            </a:r>
            <a:r>
              <a:rPr lang="en-US" altLang="zh-CN" dirty="0">
                <a:solidFill>
                  <a:schemeClr val="tx1">
                    <a:alpha val="80000"/>
                  </a:schemeClr>
                </a:solidFill>
              </a:rPr>
              <a:t>——“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</a:rPr>
              <a:t>去码头整点薯条”。</a:t>
            </a:r>
            <a:endParaRPr lang="en-US" altLang="zh-CN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kumimoji="1" lang="zh-CN" altLang="en-US" b="1" dirty="0">
                <a:solidFill>
                  <a:schemeClr val="tx1"/>
                </a:solidFill>
                <a:latin typeface="MiSans" pitchFamily="2" charset="-122"/>
                <a:ea typeface="MiSans" pitchFamily="2" charset="-122"/>
              </a:rPr>
              <a:t>活在当下，做好当下的自己。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92FFD7FD-E018-B0E3-38E5-B41E9A6B5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074" name="Picture 2" descr="File:去码头整点薯条.webp">
            <a:extLst>
              <a:ext uri="{FF2B5EF4-FFF2-40B4-BE49-F238E27FC236}">
                <a16:creationId xmlns:a16="http://schemas.microsoft.com/office/drawing/2014/main" id="{EBCA4F3F-2A56-2A41-26E2-D63477C39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0905" y="540033"/>
            <a:ext cx="5746401" cy="57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EAA87D-5EFD-7F26-FA59-C286EA1D7006}"/>
              </a:ext>
            </a:extLst>
          </p:cNvPr>
          <p:cNvSpPr txBox="1"/>
          <p:nvPr/>
        </p:nvSpPr>
        <p:spPr>
          <a:xfrm rot="21126620">
            <a:off x="983621" y="2150399"/>
            <a:ext cx="105419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n w="25400">
                  <a:solidFill>
                    <a:srgbClr val="5B1A1B"/>
                  </a:solidFill>
                </a:ln>
                <a:effectLst>
                  <a:outerShdw blurRad="173254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ans" pitchFamily="2" charset="-122"/>
                <a:ea typeface="MiSans" pitchFamily="2" charset="-122"/>
              </a:rPr>
              <a:t>拒绝宏大的、被赋予的意义</a:t>
            </a:r>
            <a:endParaRPr lang="en-US" altLang="zh-CN" sz="4000" b="1" dirty="0">
              <a:ln w="25400">
                <a:solidFill>
                  <a:srgbClr val="5B1A1B"/>
                </a:solidFill>
              </a:ln>
              <a:effectLst>
                <a:outerShdw blurRad="173254" dist="38100" dir="2700000" algn="tl" rotWithShape="0">
                  <a:prstClr val="black">
                    <a:alpha val="40000"/>
                  </a:prstClr>
                </a:outerShdw>
              </a:effectLst>
              <a:latin typeface="MiSans" pitchFamily="2" charset="-122"/>
              <a:ea typeface="MiSans" pitchFamily="2" charset="-122"/>
            </a:endParaRPr>
          </a:p>
          <a:p>
            <a:pPr algn="ctr"/>
            <a:r>
              <a:rPr lang="zh-CN" altLang="en-US" sz="4000" b="1" dirty="0">
                <a:ln w="25400">
                  <a:solidFill>
                    <a:srgbClr val="5B1A1B"/>
                  </a:solidFill>
                </a:ln>
                <a:effectLst>
                  <a:outerShdw blurRad="173254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ans" pitchFamily="2" charset="-122"/>
                <a:ea typeface="MiSans" pitchFamily="2" charset="-122"/>
              </a:rPr>
              <a:t>选择我们自己创造的、哪怕是微小的意义</a:t>
            </a:r>
            <a:endParaRPr lang="en-US" altLang="zh-CN" sz="4000" b="1" dirty="0">
              <a:ln w="25400">
                <a:solidFill>
                  <a:srgbClr val="5B1A1B"/>
                </a:solidFill>
              </a:ln>
              <a:effectLst>
                <a:outerShdw blurRad="173254" dist="38100" dir="2700000" algn="tl" rotWithShape="0">
                  <a:prstClr val="black">
                    <a:alpha val="40000"/>
                  </a:prstClr>
                </a:outerShdw>
              </a:effectLst>
              <a:latin typeface="MiSans" pitchFamily="2" charset="-122"/>
              <a:ea typeface="MiSans" pitchFamily="2" charset="-122"/>
            </a:endParaRPr>
          </a:p>
          <a:p>
            <a:pPr algn="ctr"/>
            <a:r>
              <a:rPr kumimoji="1" lang="zh-CN" altLang="en-US" sz="4000" b="1" dirty="0">
                <a:ln w="25400">
                  <a:solidFill>
                    <a:srgbClr val="5B1A1B"/>
                  </a:solidFill>
                </a:ln>
                <a:effectLst>
                  <a:outerShdw blurRad="173254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ans" pitchFamily="2" charset="-122"/>
                <a:ea typeface="MiSans" pitchFamily="2" charset="-122"/>
              </a:rPr>
              <a:t>因为我们作为独立的个体</a:t>
            </a:r>
            <a:endParaRPr kumimoji="1" lang="en-US" altLang="zh-CN" sz="4000" b="1" dirty="0">
              <a:ln w="25400">
                <a:solidFill>
                  <a:srgbClr val="5B1A1B"/>
                </a:solidFill>
              </a:ln>
              <a:effectLst>
                <a:outerShdw blurRad="173254" dist="38100" dir="2700000" algn="tl" rotWithShape="0">
                  <a:prstClr val="black">
                    <a:alpha val="40000"/>
                  </a:prstClr>
                </a:outerShdw>
              </a:effectLst>
              <a:latin typeface="MiSans" pitchFamily="2" charset="-122"/>
              <a:ea typeface="MiSans" pitchFamily="2" charset="-122"/>
            </a:endParaRPr>
          </a:p>
          <a:p>
            <a:pPr algn="ctr"/>
            <a:r>
              <a:rPr kumimoji="1" lang="zh-CN" altLang="en-US" sz="4000" b="1" dirty="0">
                <a:ln w="25400">
                  <a:solidFill>
                    <a:srgbClr val="5B1A1B"/>
                  </a:solidFill>
                </a:ln>
                <a:effectLst>
                  <a:outerShdw blurRad="173254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ans" pitchFamily="2" charset="-122"/>
                <a:ea typeface="MiSans" pitchFamily="2" charset="-122"/>
              </a:rPr>
              <a:t>是自由的，有着自己的活法和价值</a:t>
            </a:r>
          </a:p>
        </p:txBody>
      </p:sp>
    </p:spTree>
    <p:extLst>
      <p:ext uri="{BB962C8B-B14F-4D97-AF65-F5344CB8AC3E}">
        <p14:creationId xmlns:p14="http://schemas.microsoft.com/office/powerpoint/2010/main" val="264739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build="allAtOnce"/>
    </p:bldLst>
  </p:timing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2177</Words>
  <Application>Microsoft Macintosh PowerPoint</Application>
  <PresentationFormat>宽屏</PresentationFormat>
  <Paragraphs>185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Microsoft YaHei</vt:lpstr>
      <vt:lpstr>Arial</vt:lpstr>
      <vt:lpstr>Source Han Serif CN</vt:lpstr>
      <vt:lpstr>Times New Roman</vt:lpstr>
      <vt:lpstr>MiSans Demibold</vt:lpstr>
      <vt:lpstr>等线</vt:lpstr>
      <vt:lpstr>Source Han Serif SC VF</vt:lpstr>
      <vt:lpstr>MiSans</vt:lpstr>
      <vt:lpstr>Wingdings</vt:lpstr>
      <vt:lpstr>MiSans Normal</vt:lpstr>
      <vt:lpstr>LeafVTI</vt:lpstr>
      <vt:lpstr>「我思故我在」 还是「我在故我思」？</vt:lpstr>
      <vt:lpstr>从哲学金句 「我思故我在」开始</vt:lpstr>
      <vt:lpstr>到底是「我思故我在」 还是「我在故我思」呢</vt:lpstr>
      <vt:lpstr>存在主义的诞生的背景</vt:lpstr>
      <vt:lpstr>加缪《西西弗神话》的荒谬</vt:lpstr>
      <vt:lpstr>面对荒谬的核心：“存在”的反抗</vt:lpstr>
      <vt:lpstr>既然我们和一切事物最终都会消逝， 那活着还有什么意义呢？</vt:lpstr>
      <vt:lpstr>PowerPoint 演示文稿</vt:lpstr>
      <vt:lpstr>从虚无主义 走向存在主义</vt:lpstr>
      <vt:lpstr>存在主义大致的定义和意义</vt:lpstr>
      <vt:lpstr>存在主义大致的定义和意义</vt:lpstr>
      <vt:lpstr>存在主义 相关著作推荐</vt:lpstr>
      <vt:lpstr>THANKS.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18</cp:revision>
  <cp:lastPrinted>2025-11-30T12:57:32Z</cp:lastPrinted>
  <dcterms:created xsi:type="dcterms:W3CDTF">2025-11-30T09:30:12Z</dcterms:created>
  <dcterms:modified xsi:type="dcterms:W3CDTF">2025-11-30T13:27:11Z</dcterms:modified>
</cp:coreProperties>
</file>